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65"/>
    <p:restoredTop sz="38912"/>
  </p:normalViewPr>
  <p:slideViewPr>
    <p:cSldViewPr snapToGrid="0" snapToObjects="1">
      <p:cViewPr varScale="1">
        <p:scale>
          <a:sx n="20" d="100"/>
          <a:sy n="20" d="100"/>
        </p:scale>
        <p:origin x="3984" y="208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9729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0" name="Shape 23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9" name="Shape 24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73050" indent="-273050">
              <a:buSzPct val="150000"/>
              <a:buChar char="•"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4" name="Shape 25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endParaRPr b="0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9" name="Shape 2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endParaRPr b="0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4" name="Shape 26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b="0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9" name="Shape 2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73050" indent="-273050">
              <a:buSzPct val="150000"/>
              <a:buChar char="•"/>
            </a:pPr>
            <a:endParaRPr i="1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6" name="Shape 27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5" name="Shape 28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6" name="Shape 2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73050" indent="-273050">
              <a:buSzPct val="150000"/>
              <a:buChar char="•"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2" name="Shape 3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73050" indent="-273050">
              <a:buSzPct val="150000"/>
              <a:buChar char="•"/>
            </a:pPr>
            <a:endParaRPr b="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2" name="Shape 1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73050" indent="-273050">
              <a:buSzPct val="150000"/>
              <a:buChar char="•"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8" name="Shape 3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73050" indent="-273050">
              <a:buSzPct val="150000"/>
              <a:buChar char="•"/>
            </a:pPr>
            <a:endParaRPr b="1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3" name="Shape 17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9" name="Shape 17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657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5" name="Shape 2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73050" indent="-273050">
              <a:buSzPct val="150000"/>
              <a:buChar char="•"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6" name="Shape 21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73050" indent="-273050">
              <a:buSzPct val="150000"/>
              <a:buChar char="•"/>
              <a:defRPr b="1"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5" name="Shape 22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73050" indent="-273050">
              <a:buSzPct val="150000"/>
              <a:buChar char="•"/>
            </a:pPr>
            <a:endParaRPr b="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751205">
              <a:lnSpc>
                <a:spcPct val="100000"/>
              </a:lnSpc>
              <a:spcBef>
                <a:spcPts val="0"/>
              </a:spcBef>
              <a:buSzTx/>
              <a:buNone/>
              <a:defRPr sz="2730" spc="-27"/>
            </a:lvl1pPr>
          </a:lstStyle>
          <a:p>
            <a:r>
              <a:t>Author and Date</a:t>
            </a:r>
          </a:p>
        </p:txBody>
      </p:sp>
      <p:sp>
        <p:nvSpPr>
          <p:cNvPr id="1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/>
            </a:lvl1pPr>
          </a:lstStyle>
          <a:p>
            <a:r>
              <a:t>Presentation Title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3575E7-78FC-2348-9D3F-C6E888A8C89E}"/>
              </a:ext>
            </a:extLst>
          </p:cNvPr>
          <p:cNvSpPr txBox="1"/>
          <p:nvPr userDrawn="1"/>
        </p:nvSpPr>
        <p:spPr>
          <a:xfrm>
            <a:off x="545020" y="13279844"/>
            <a:ext cx="102657" cy="4349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4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nela Text Regular"/>
              <a:ea typeface="Canela Text Regular"/>
              <a:cs typeface="Canela Text Regular"/>
              <a:sym typeface="Canela Text Regular"/>
            </a:endParaRP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-SemiboldItalic"/>
                <a:ea typeface="Graphik-SemiboldItalic"/>
                <a:cs typeface="Graphik-SemiboldItalic"/>
                <a:sym typeface="Graphik Semibold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0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-SemiboldItalic"/>
                <a:ea typeface="Graphik-SemiboldItalic"/>
                <a:cs typeface="Graphik-SemiboldItalic"/>
                <a:sym typeface="Graphik Semibold"/>
              </a:defRPr>
            </a:lvl1pPr>
          </a:lstStyle>
          <a:p>
            <a:r>
              <a:t>Attribution</a:t>
            </a:r>
          </a:p>
        </p:txBody>
      </p:sp>
      <p:sp>
        <p:nvSpPr>
          <p:cNvPr id="11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941297804_1296x1457.jpg"/>
          <p:cNvSpPr>
            <a:spLocks noGrp="1"/>
          </p:cNvSpPr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915009552_2264x1509.jpg"/>
          <p:cNvSpPr>
            <a:spLocks noGrp="1"/>
          </p:cNvSpPr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740519873_3318x2212.jpg"/>
          <p:cNvSpPr>
            <a:spLocks noGrp="1"/>
          </p:cNvSpPr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740519873_3318x2212.jpg"/>
          <p:cNvSpPr>
            <a:spLocks noGrp="1"/>
          </p:cNvSpPr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740519873_3318x2212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z="12800" spc="-128">
                <a:solidFill>
                  <a:srgbClr val="FFFFFF"/>
                </a:solidFill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6000" spc="-59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3000" spc="-29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Image"/>
          <p:cNvSpPr>
            <a:spLocks noGrp="1"/>
          </p:cNvSpPr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67715">
              <a:lnSpc>
                <a:spcPct val="100000"/>
              </a:lnSpc>
              <a:spcBef>
                <a:spcPts val="0"/>
              </a:spcBef>
              <a:buSzTx/>
              <a:buNone/>
              <a:defRPr sz="4092" spc="-40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t>Slide Title</a:t>
            </a:r>
          </a:p>
        </p:txBody>
      </p:sp>
      <p:sp>
        <p:nvSpPr>
          <p:cNvPr id="62" name="Image"/>
          <p:cNvSpPr>
            <a:spLocks noGrp="1"/>
          </p:cNvSpPr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-SemiboldItalic"/>
                <a:ea typeface="Graphik-SemiboldItalic"/>
                <a:cs typeface="Graphik-SemiboldItalic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64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>
            <a:lvl1pPr>
              <a:defRPr>
                <a:latin typeface="Canela Text Regular"/>
                <a:ea typeface="Canela Text Regular"/>
                <a:cs typeface="Canela Text Regular"/>
                <a:sym typeface="Canela Text Regular"/>
              </a:defRPr>
            </a:lvl1pPr>
            <a:lvl2pPr>
              <a:defRPr>
                <a:latin typeface="Canela Text Regular"/>
                <a:ea typeface="Canela Text Regular"/>
                <a:cs typeface="Canela Text Regular"/>
                <a:sym typeface="Canela Text Regular"/>
              </a:defRPr>
            </a:lvl2pPr>
            <a:lvl3pPr>
              <a:defRPr>
                <a:latin typeface="Canela Text Regular"/>
                <a:ea typeface="Canela Text Regular"/>
                <a:cs typeface="Canela Text Regular"/>
                <a:sym typeface="Canela Text Regular"/>
              </a:defRPr>
            </a:lvl3pPr>
            <a:lvl4pPr>
              <a:defRPr>
                <a:latin typeface="Canela Text Regular"/>
                <a:ea typeface="Canela Text Regular"/>
                <a:cs typeface="Canela Text Regular"/>
                <a:sym typeface="Canela Text Regular"/>
              </a:defRPr>
            </a:lvl4pPr>
            <a:lvl5pPr>
              <a:defRPr>
                <a:latin typeface="Canela Text Regular"/>
                <a:ea typeface="Canela Text Regular"/>
                <a:cs typeface="Canela Text Regular"/>
                <a:sym typeface="Canela Text Regular"/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z="12800" spc="0"/>
            </a:lvl1pPr>
          </a:lstStyle>
          <a:p>
            <a:r>
              <a:t>Section Title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67715">
              <a:lnSpc>
                <a:spcPct val="100000"/>
              </a:lnSpc>
              <a:spcBef>
                <a:spcPts val="0"/>
              </a:spcBef>
              <a:buSzTx/>
              <a:buNone/>
              <a:defRPr sz="4092" spc="-40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r>
              <a:t>Agenda 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z="6800" spc="-136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-SemiboldItalic"/>
                <a:ea typeface="Graphik-SemiboldItalic"/>
                <a:cs typeface="Graphik-SemiboldItalic"/>
                <a:sym typeface="Graphik Semibold"/>
              </a:defRPr>
            </a:lvl1pPr>
          </a:lstStyle>
          <a:p>
            <a:r>
              <a:t>Agenda Subtitle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ACL-2021 Workshop on Benchmarking: Past, Present and Future (BPPF)"/>
          <p:cNvSpPr txBox="1"/>
          <p:nvPr/>
        </p:nvSpPr>
        <p:spPr>
          <a:xfrm>
            <a:off x="46789" y="13179445"/>
            <a:ext cx="23012753" cy="392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algn="l" defTabSz="182880">
              <a:lnSpc>
                <a:spcPts val="3400"/>
              </a:lnSpc>
              <a:spcBef>
                <a:spcPts val="600"/>
              </a:spcBef>
              <a:defRPr sz="1840">
                <a:solidFill>
                  <a:srgbClr val="24292E"/>
                </a:solidFill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lvl1pPr>
          </a:lstStyle>
          <a:p>
            <a:r>
              <a:rPr sz="2000" baseline="0" dirty="0"/>
              <a:t>ACL-2021 Workshop on Benchmarking: Past, Present and Future (BPPF)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7689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Latin Modern Sans 10 Bold"/>
          <a:ea typeface="Latin Modern Sans 10 Bold"/>
          <a:cs typeface="Latin Modern Sans 10 Bold"/>
          <a:sym typeface="Latin Modern Sans 10 Bold"/>
        </a:defRPr>
      </a:lvl1pPr>
      <a:lvl2pPr marL="0" marR="0" indent="4572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Latin Modern Sans 10 Bold"/>
          <a:ea typeface="Latin Modern Sans 10 Bold"/>
          <a:cs typeface="Latin Modern Sans 10 Bold"/>
          <a:sym typeface="Latin Modern Sans 10 Bold"/>
        </a:defRPr>
      </a:lvl2pPr>
      <a:lvl3pPr marL="0" marR="0" indent="9144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Latin Modern Sans 10 Bold"/>
          <a:ea typeface="Latin Modern Sans 10 Bold"/>
          <a:cs typeface="Latin Modern Sans 10 Bold"/>
          <a:sym typeface="Latin Modern Sans 10 Bold"/>
        </a:defRPr>
      </a:lvl3pPr>
      <a:lvl4pPr marL="0" marR="0" indent="13716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Latin Modern Sans 10 Bold"/>
          <a:ea typeface="Latin Modern Sans 10 Bold"/>
          <a:cs typeface="Latin Modern Sans 10 Bold"/>
          <a:sym typeface="Latin Modern Sans 10 Bold"/>
        </a:defRPr>
      </a:lvl4pPr>
      <a:lvl5pPr marL="0" marR="0" indent="18288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Latin Modern Sans 10 Bold"/>
          <a:ea typeface="Latin Modern Sans 10 Bold"/>
          <a:cs typeface="Latin Modern Sans 10 Bold"/>
          <a:sym typeface="Latin Modern Sans 10 Bold"/>
        </a:defRPr>
      </a:lvl5pPr>
      <a:lvl6pPr marL="0" marR="0" indent="22860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Latin Modern Sans 10 Bold"/>
          <a:ea typeface="Latin Modern Sans 10 Bold"/>
          <a:cs typeface="Latin Modern Sans 10 Bold"/>
          <a:sym typeface="Latin Modern Sans 10 Bold"/>
        </a:defRPr>
      </a:lvl6pPr>
      <a:lvl7pPr marL="0" marR="0" indent="27432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Latin Modern Sans 10 Bold"/>
          <a:ea typeface="Latin Modern Sans 10 Bold"/>
          <a:cs typeface="Latin Modern Sans 10 Bold"/>
          <a:sym typeface="Latin Modern Sans 10 Bold"/>
        </a:defRPr>
      </a:lvl7pPr>
      <a:lvl8pPr marL="0" marR="0" indent="32004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Latin Modern Sans 10 Bold"/>
          <a:ea typeface="Latin Modern Sans 10 Bold"/>
          <a:cs typeface="Latin Modern Sans 10 Bold"/>
          <a:sym typeface="Latin Modern Sans 10 Bold"/>
        </a:defRPr>
      </a:lvl8pPr>
      <a:lvl9pPr marL="0" marR="0" indent="36576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84" baseline="0">
          <a:solidFill>
            <a:srgbClr val="000000"/>
          </a:solidFill>
          <a:uFillTx/>
          <a:latin typeface="Latin Modern Sans 10 Bold"/>
          <a:ea typeface="Latin Modern Sans 10 Bold"/>
          <a:cs typeface="Latin Modern Sans 10 Bold"/>
          <a:sym typeface="Latin Modern Sans 10 Bold"/>
        </a:defRPr>
      </a:lvl9pPr>
    </p:titleStyle>
    <p:bodyStyle>
      <a:lvl1pPr marL="546100" marR="0" indent="-546100" algn="l" defTabSz="2438338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Latin Modern Sans 10 Regular"/>
          <a:ea typeface="Latin Modern Sans 10 Regular"/>
          <a:cs typeface="Latin Modern Sans 10 Regular"/>
          <a:sym typeface="Latin Modern Sans 10 Regular"/>
        </a:defRPr>
      </a:lvl1pPr>
      <a:lvl2pPr marL="1092200" marR="0" indent="-546100" algn="l" defTabSz="2438338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Latin Modern Sans 10 Regular"/>
          <a:ea typeface="Latin Modern Sans 10 Regular"/>
          <a:cs typeface="Latin Modern Sans 10 Regular"/>
          <a:sym typeface="Latin Modern Sans 10 Regular"/>
        </a:defRPr>
      </a:lvl2pPr>
      <a:lvl3pPr marL="1638300" marR="0" indent="-546100" algn="l" defTabSz="2438338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Latin Modern Sans 10 Regular"/>
          <a:ea typeface="Latin Modern Sans 10 Regular"/>
          <a:cs typeface="Latin Modern Sans 10 Regular"/>
          <a:sym typeface="Latin Modern Sans 10 Regular"/>
        </a:defRPr>
      </a:lvl3pPr>
      <a:lvl4pPr marL="2184400" marR="0" indent="-546100" algn="l" defTabSz="2438338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Latin Modern Sans 10 Regular"/>
          <a:ea typeface="Latin Modern Sans 10 Regular"/>
          <a:cs typeface="Latin Modern Sans 10 Regular"/>
          <a:sym typeface="Latin Modern Sans 10 Regular"/>
        </a:defRPr>
      </a:lvl4pPr>
      <a:lvl5pPr marL="2730500" marR="0" indent="-546100" algn="l" defTabSz="2438338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Latin Modern Sans 10 Regular"/>
          <a:ea typeface="Latin Modern Sans 10 Regular"/>
          <a:cs typeface="Latin Modern Sans 10 Regular"/>
          <a:sym typeface="Latin Modern Sans 10 Regular"/>
        </a:defRPr>
      </a:lvl5pPr>
      <a:lvl6pPr marL="3276600" marR="0" indent="-546100" algn="l" defTabSz="2438338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Latin Modern Sans 10 Regular"/>
          <a:ea typeface="Latin Modern Sans 10 Regular"/>
          <a:cs typeface="Latin Modern Sans 10 Regular"/>
          <a:sym typeface="Latin Modern Sans 10 Regular"/>
        </a:defRPr>
      </a:lvl6pPr>
      <a:lvl7pPr marL="3822700" marR="0" indent="-546100" algn="l" defTabSz="2438338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Latin Modern Sans 10 Regular"/>
          <a:ea typeface="Latin Modern Sans 10 Regular"/>
          <a:cs typeface="Latin Modern Sans 10 Regular"/>
          <a:sym typeface="Latin Modern Sans 10 Regular"/>
        </a:defRPr>
      </a:lvl7pPr>
      <a:lvl8pPr marL="4368800" marR="0" indent="-546100" algn="l" defTabSz="2438338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Latin Modern Sans 10 Regular"/>
          <a:ea typeface="Latin Modern Sans 10 Regular"/>
          <a:cs typeface="Latin Modern Sans 10 Regular"/>
          <a:sym typeface="Latin Modern Sans 10 Regular"/>
        </a:defRPr>
      </a:lvl8pPr>
      <a:lvl9pPr marL="4914900" marR="0" indent="-546100" algn="l" defTabSz="2438338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sz="4400" b="0" i="0" u="none" strike="noStrike" cap="none" spc="0" baseline="0">
          <a:solidFill>
            <a:srgbClr val="000000"/>
          </a:solidFill>
          <a:uFillTx/>
          <a:latin typeface="Latin Modern Sans 10 Regular"/>
          <a:ea typeface="Latin Modern Sans 10 Regular"/>
          <a:cs typeface="Latin Modern Sans 10 Regular"/>
          <a:sym typeface="Latin Modern Sans 10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ihardchallenge.github.io/dihard1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ihardchallenge.github.io/dihard3workshop/" TargetMode="External"/><Relationship Id="rId5" Type="http://schemas.openxmlformats.org/officeDocument/2006/relationships/hyperlink" Target="https://dihardchallenge.github.io/dihard3/" TargetMode="External"/><Relationship Id="rId4" Type="http://schemas.openxmlformats.org/officeDocument/2006/relationships/hyperlink" Target="https://dihardchallenge.github.io/dihard2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audio" Target="../media/media6.wav"/><Relationship Id="rId13" Type="http://schemas.microsoft.com/office/2007/relationships/media" Target="../media/media9.wav"/><Relationship Id="rId18" Type="http://schemas.openxmlformats.org/officeDocument/2006/relationships/audio" Target="../media/media11.wav"/><Relationship Id="rId26" Type="http://schemas.openxmlformats.org/officeDocument/2006/relationships/audio" Target="../media/media15.wav"/><Relationship Id="rId3" Type="http://schemas.microsoft.com/office/2007/relationships/media" Target="../media/media4.wav"/><Relationship Id="rId21" Type="http://schemas.microsoft.com/office/2007/relationships/media" Target="../media/media13.wav"/><Relationship Id="rId7" Type="http://schemas.microsoft.com/office/2007/relationships/media" Target="../media/media6.wav"/><Relationship Id="rId12" Type="http://schemas.openxmlformats.org/officeDocument/2006/relationships/audio" Target="../media/media8.wav"/><Relationship Id="rId17" Type="http://schemas.microsoft.com/office/2007/relationships/media" Target="../media/media11.wav"/><Relationship Id="rId25" Type="http://schemas.microsoft.com/office/2007/relationships/media" Target="../media/media15.wav"/><Relationship Id="rId2" Type="http://schemas.openxmlformats.org/officeDocument/2006/relationships/audio" Target="../media/media3.wav"/><Relationship Id="rId16" Type="http://schemas.openxmlformats.org/officeDocument/2006/relationships/audio" Target="../media/media10.wav"/><Relationship Id="rId20" Type="http://schemas.openxmlformats.org/officeDocument/2006/relationships/audio" Target="../media/media12.wav"/><Relationship Id="rId29" Type="http://schemas.openxmlformats.org/officeDocument/2006/relationships/slideLayout" Target="../slideLayouts/slideLayout4.xml"/><Relationship Id="rId1" Type="http://schemas.microsoft.com/office/2007/relationships/media" Target="../media/media3.wav"/><Relationship Id="rId6" Type="http://schemas.openxmlformats.org/officeDocument/2006/relationships/audio" Target="../media/media5.wav"/><Relationship Id="rId11" Type="http://schemas.microsoft.com/office/2007/relationships/media" Target="../media/media8.wav"/><Relationship Id="rId24" Type="http://schemas.openxmlformats.org/officeDocument/2006/relationships/audio" Target="../media/media14.wav"/><Relationship Id="rId5" Type="http://schemas.microsoft.com/office/2007/relationships/media" Target="../media/media5.wav"/><Relationship Id="rId15" Type="http://schemas.microsoft.com/office/2007/relationships/media" Target="../media/media10.wav"/><Relationship Id="rId23" Type="http://schemas.microsoft.com/office/2007/relationships/media" Target="../media/media14.wav"/><Relationship Id="rId28" Type="http://schemas.openxmlformats.org/officeDocument/2006/relationships/audio" Target="../media/media16.wav"/><Relationship Id="rId10" Type="http://schemas.openxmlformats.org/officeDocument/2006/relationships/audio" Target="../media/media7.wav"/><Relationship Id="rId19" Type="http://schemas.microsoft.com/office/2007/relationships/media" Target="../media/media12.wav"/><Relationship Id="rId31" Type="http://schemas.openxmlformats.org/officeDocument/2006/relationships/image" Target="../media/image1.png"/><Relationship Id="rId4" Type="http://schemas.openxmlformats.org/officeDocument/2006/relationships/audio" Target="../media/media4.wav"/><Relationship Id="rId9" Type="http://schemas.microsoft.com/office/2007/relationships/media" Target="../media/media7.wav"/><Relationship Id="rId14" Type="http://schemas.openxmlformats.org/officeDocument/2006/relationships/audio" Target="../media/media9.wav"/><Relationship Id="rId22" Type="http://schemas.openxmlformats.org/officeDocument/2006/relationships/audio" Target="../media/media13.wav"/><Relationship Id="rId27" Type="http://schemas.microsoft.com/office/2007/relationships/media" Target="../media/media16.wav"/><Relationship Id="rId30" Type="http://schemas.openxmlformats.org/officeDocument/2006/relationships/notesSlide" Target="../notesSlides/notesSlide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pple.com" TargetMode="External"/><Relationship Id="rId2" Type="http://schemas.openxmlformats.org/officeDocument/2006/relationships/hyperlink" Target="https://chimechallenge.github.io/chime6/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catedrartve.unizar.es/albayzin2020.html" TargetMode="External"/><Relationship Id="rId4" Type="http://schemas.openxmlformats.org/officeDocument/2006/relationships/hyperlink" Target="https://www.robots.ox.ac.uk/~vgg/data/voxceleb/competition2020.html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Benchmarking for diarization:…"/>
          <p:cNvSpPr txBox="1">
            <a:spLocks noGrp="1"/>
          </p:cNvSpPr>
          <p:nvPr>
            <p:ph type="ctrTitle"/>
          </p:nvPr>
        </p:nvSpPr>
        <p:spPr>
          <a:xfrm>
            <a:off x="877341" y="1473200"/>
            <a:ext cx="22629318" cy="4267200"/>
          </a:xfrm>
          <a:prstGeom prst="rect">
            <a:avLst/>
          </a:prstGeom>
        </p:spPr>
        <p:txBody>
          <a:bodyPr/>
          <a:lstStyle/>
          <a:p>
            <a:pPr>
              <a:defRPr sz="8700" spc="-87"/>
            </a:pPr>
            <a:r>
              <a:rPr dirty="0"/>
              <a:t>Benchmarking for </a:t>
            </a:r>
            <a:r>
              <a:rPr dirty="0" err="1"/>
              <a:t>diarization</a:t>
            </a:r>
            <a:r>
              <a:rPr dirty="0"/>
              <a:t>:</a:t>
            </a:r>
          </a:p>
          <a:p>
            <a:pPr>
              <a:defRPr sz="8700" spc="-87"/>
            </a:pPr>
            <a:r>
              <a:rPr dirty="0"/>
              <a:t>Lessons from the DIHARD evaluation series  </a:t>
            </a:r>
          </a:p>
        </p:txBody>
      </p:sp>
      <p:sp>
        <p:nvSpPr>
          <p:cNvPr id="153" name="Neville Ryant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668655">
              <a:defRPr sz="4860" spc="-48"/>
            </a:pPr>
            <a:r>
              <a:t>Neville Ryant</a:t>
            </a:r>
          </a:p>
          <a:p>
            <a:pPr defTabSz="668655">
              <a:defRPr sz="4860" spc="-48"/>
            </a:pPr>
            <a:r>
              <a:t>Linguistic Data Consortium</a:t>
            </a:r>
          </a:p>
          <a:p>
            <a:pPr defTabSz="668655">
              <a:defRPr sz="2106" spc="-21">
                <a:latin typeface="LM Sans 10"/>
                <a:ea typeface="LM Sans 10"/>
                <a:cs typeface="LM Sans 10"/>
                <a:sym typeface="Latin Modern Sans 10 Oblique"/>
              </a:defRPr>
            </a:pPr>
            <a:r>
              <a:t>nryant@ldc.upenn.edu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2002-2009  -- NIST Rich Transcription (RT) Ser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91">
              <a:defRPr sz="7392" spc="-73"/>
            </a:lvl1pPr>
          </a:lstStyle>
          <a:p>
            <a:r>
              <a:t>2002-2009  -- NIST Rich Transcription (RT) Series</a:t>
            </a:r>
          </a:p>
        </p:txBody>
      </p:sp>
      <p:sp>
        <p:nvSpPr>
          <p:cNvPr id="190" name="2002-2009  --  NIST ran an evaluation series focused on enriching speech-to-text output with additional metadata to make them more useful by humans and downstream task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2002-2009  --  NIST ran an evaluation series focused on enriching speech-to-text output with additional metadata to make them more useful by humans and downstream tasks</a:t>
            </a:r>
          </a:p>
          <a:p>
            <a:r>
              <a:t>8 of these evaluations included a speaker diarization component</a:t>
            </a:r>
          </a:p>
          <a:p>
            <a:r>
              <a:t>early evaluations focused on CTS and broadcast news, but focus shifted to meeting speech in later years</a:t>
            </a:r>
          </a:p>
          <a:p>
            <a:r>
              <a:t>introduced diarization error rate (DER), which remains the principal evaluation metric in the field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2002-2009  -- NIST Rich Transcription (RT) Ser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91">
              <a:defRPr sz="7392" spc="-73"/>
            </a:lvl1pPr>
          </a:lstStyle>
          <a:p>
            <a:r>
              <a:t>2002-2009  -- NIST Rich Transcription (RT) Series</a:t>
            </a:r>
          </a:p>
        </p:txBody>
      </p:sp>
      <p:sp>
        <p:nvSpPr>
          <p:cNvPr id="193" name="RT series fostered flurry of work, leading to substantial improvements in diarization, especially for the meeting domai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75106" indent="-475106" defTabSz="2121354">
              <a:spcBef>
                <a:spcPts val="2000"/>
              </a:spcBef>
              <a:defRPr sz="3828"/>
            </a:pPr>
            <a:r>
              <a:t>RT series fostered flurry of work, leading to substantial improvements in diarization, especially for the meeting domain</a:t>
            </a:r>
          </a:p>
          <a:p>
            <a:pPr marL="475106" indent="-475106" defTabSz="2121354">
              <a:spcBef>
                <a:spcPts val="2000"/>
              </a:spcBef>
              <a:defRPr sz="3828"/>
            </a:pPr>
            <a:r>
              <a:t>many advancements:</a:t>
            </a:r>
          </a:p>
          <a:p>
            <a:pPr marL="950213" lvl="1" indent="-475106" defTabSz="2121354">
              <a:spcBef>
                <a:spcPts val="2000"/>
              </a:spcBef>
              <a:defRPr sz="3828"/>
            </a:pPr>
            <a:r>
              <a:t>beamforming for microphone arrays</a:t>
            </a:r>
          </a:p>
          <a:p>
            <a:pPr marL="950213" lvl="1" indent="-475106" defTabSz="2121354">
              <a:spcBef>
                <a:spcPts val="2000"/>
              </a:spcBef>
              <a:defRPr sz="3828"/>
            </a:pPr>
            <a:r>
              <a:t>transition to supervised SAD systems (e.g., GMM-HMM) to handle the more complex acoustic environments in meeting speech</a:t>
            </a:r>
          </a:p>
          <a:p>
            <a:pPr marL="950213" lvl="1" indent="-475106" defTabSz="2121354">
              <a:spcBef>
                <a:spcPts val="2000"/>
              </a:spcBef>
              <a:defRPr sz="3828"/>
            </a:pPr>
            <a:r>
              <a:t>automated determination of stopping criterion during AHC</a:t>
            </a:r>
          </a:p>
          <a:p>
            <a:pPr marL="950213" lvl="1" indent="-475106" defTabSz="2121354">
              <a:spcBef>
                <a:spcPts val="2000"/>
              </a:spcBef>
              <a:defRPr sz="3828"/>
            </a:pPr>
            <a:r>
              <a:t>segment representation by latent factors (joint factor analysis (JFA))</a:t>
            </a:r>
          </a:p>
          <a:p>
            <a:pPr marL="950213" lvl="1" indent="-475106" defTabSz="2121354">
              <a:spcBef>
                <a:spcPts val="2000"/>
              </a:spcBef>
              <a:defRPr sz="3828"/>
            </a:pPr>
            <a:r>
              <a:t>Variational Bayes (VB) clustering</a:t>
            </a:r>
          </a:p>
          <a:p>
            <a:pPr marL="950213" lvl="1" indent="-475106" defTabSz="2121354">
              <a:spcBef>
                <a:spcPts val="2000"/>
              </a:spcBef>
              <a:defRPr sz="3828"/>
            </a:pPr>
            <a:r>
              <a:t>Viterbi resegmentation of clustering output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2009-2017  --  Wilderness Yea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2009-2017  --  Wilderness Years</a:t>
            </a:r>
          </a:p>
        </p:txBody>
      </p:sp>
      <p:sp>
        <p:nvSpPr>
          <p:cNvPr id="196" name="2009-2017: work on diarization continued in many group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2009-2017: work on diarization continued in many groups</a:t>
            </a:r>
          </a:p>
          <a:p>
            <a:pPr lvl="2"/>
            <a:r>
              <a:t>≈48 papers/year included some variant of the term "diarization" in their title</a:t>
            </a:r>
          </a:p>
          <a:p>
            <a:pPr lvl="2"/>
            <a:r>
              <a:t>≈409 papers/year mentioned diarization somewhere in their body  </a:t>
            </a:r>
          </a:p>
          <a:p>
            <a:pPr lvl="1"/>
            <a:r>
              <a:t>→ many clear advances, often in tandem with speaker recognition:</a:t>
            </a:r>
          </a:p>
          <a:p>
            <a:pPr lvl="2"/>
            <a:r>
              <a:t>i-vectors/x-vectors for segment representation</a:t>
            </a:r>
          </a:p>
          <a:p>
            <a:pPr lvl="2"/>
            <a:r>
              <a:t>PLDA scoring</a:t>
            </a:r>
          </a:p>
          <a:p>
            <a:pPr lvl="2"/>
            <a:r>
              <a:t>improved clustering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2009-2017  --  Wilderness Yea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2009-2017  --  Wilderness Years</a:t>
            </a:r>
          </a:p>
        </p:txBody>
      </p:sp>
      <p:sp>
        <p:nvSpPr>
          <p:cNvPr id="199" name="however, NO major evaluations with a diarization componen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however, </a:t>
            </a:r>
            <a:r>
              <a:rPr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NO</a:t>
            </a:r>
            <a:r>
              <a:t> major evaluations with a diarization component</a:t>
            </a:r>
          </a:p>
          <a:p>
            <a:pPr lvl="2"/>
            <a:r>
              <a:t>→ fragmentation of the community</a:t>
            </a:r>
          </a:p>
          <a:p>
            <a:pPr lvl="2"/>
            <a:r>
              <a:t>different groups focus on different domains/data (e.g., broadcast news, CTS, meeting speech)</a:t>
            </a:r>
          </a:p>
          <a:p>
            <a:pPr lvl="2"/>
            <a:r>
              <a:t>sometimes inconsistent evaluation procedures</a:t>
            </a:r>
          </a:p>
          <a:p>
            <a:pPr lvl="1"/>
            <a:r>
              <a:t>→ difficult to compare systems and gauge progress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IBM Watson in 20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IBM Watson in 2017</a:t>
            </a:r>
          </a:p>
        </p:txBody>
      </p:sp>
      <p:pic>
        <p:nvPicPr>
          <p:cNvPr id="20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8432" y="2544267"/>
            <a:ext cx="18029369" cy="907247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ES2014c.Array1-01_excerpt_+20db.wav" descr="ES2014c.Array1-01_excerpt_+20db.wav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761567" y="673854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2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3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DIHAR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DIHARD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Over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Overview</a:t>
            </a:r>
          </a:p>
        </p:txBody>
      </p:sp>
      <p:sp>
        <p:nvSpPr>
          <p:cNvPr id="210" name="DIHARD is a new series of speaker diarization evaluations intended to address the fragmentation of the research community that was apparent in 2017…"/>
          <p:cNvSpPr txBox="1">
            <a:spLocks noGrp="1"/>
          </p:cNvSpPr>
          <p:nvPr>
            <p:ph type="body" sz="quarter" idx="1"/>
          </p:nvPr>
        </p:nvSpPr>
        <p:spPr>
          <a:xfrm>
            <a:off x="1219199" y="3873500"/>
            <a:ext cx="21948578" cy="2996207"/>
          </a:xfrm>
          <a:prstGeom prst="rect">
            <a:avLst/>
          </a:prstGeom>
        </p:spPr>
        <p:txBody>
          <a:bodyPr/>
          <a:lstStyle/>
          <a:p>
            <a:r>
              <a:t>DIHARD is a new series of speaker diarization evaluations intended to address the fragmentation of the research community that was apparent in 2017</a:t>
            </a:r>
          </a:p>
          <a:p>
            <a:r>
              <a:t>focus is on robust diarization; that is, diarization that is resilient to variation in:</a:t>
            </a:r>
          </a:p>
        </p:txBody>
      </p:sp>
      <p:sp>
        <p:nvSpPr>
          <p:cNvPr id="211" name="conversational domain…"/>
          <p:cNvSpPr txBox="1"/>
          <p:nvPr/>
        </p:nvSpPr>
        <p:spPr>
          <a:xfrm>
            <a:off x="2505778" y="7213600"/>
            <a:ext cx="18094775" cy="29962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904738">
            <a:normAutofit/>
          </a:bodyPr>
          <a:lstStyle/>
          <a:p>
            <a:pPr marL="398653" indent="-398653" algn="l" defTabSz="1779987">
              <a:spcBef>
                <a:spcPts val="1700"/>
              </a:spcBef>
              <a:buSzPct val="150000"/>
              <a:buChar char="•"/>
              <a:defRPr sz="3212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conversational domain</a:t>
            </a:r>
          </a:p>
          <a:p>
            <a:pPr marL="398653" indent="-398653" algn="l" defTabSz="1779987">
              <a:spcBef>
                <a:spcPts val="1700"/>
              </a:spcBef>
              <a:buSzPct val="150000"/>
              <a:buChar char="•"/>
              <a:defRPr sz="3212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recording equipment</a:t>
            </a:r>
          </a:p>
          <a:p>
            <a:pPr marL="398653" indent="-398653" algn="l" defTabSz="1779987">
              <a:spcBef>
                <a:spcPts val="1700"/>
              </a:spcBef>
              <a:buSzPct val="150000"/>
              <a:buChar char="•"/>
              <a:defRPr sz="3212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recording environment</a:t>
            </a:r>
          </a:p>
          <a:p>
            <a:pPr marL="398653" indent="-398653" algn="l" defTabSz="1779987">
              <a:spcBef>
                <a:spcPts val="1700"/>
              </a:spcBef>
              <a:buSzPct val="150000"/>
              <a:buChar char="•"/>
              <a:defRPr sz="3212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reverberation</a:t>
            </a:r>
          </a:p>
          <a:p>
            <a:pPr marL="398653" indent="-398653" algn="l" defTabSz="1779987">
              <a:spcBef>
                <a:spcPts val="1700"/>
              </a:spcBef>
              <a:buSzPct val="150000"/>
              <a:buChar char="•"/>
              <a:defRPr sz="3212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ambient noise</a:t>
            </a:r>
          </a:p>
          <a:p>
            <a:pPr marL="398653" indent="-398653" algn="l" defTabSz="1779987">
              <a:spcBef>
                <a:spcPts val="1700"/>
              </a:spcBef>
              <a:buSzPct val="150000"/>
              <a:buChar char="•"/>
              <a:defRPr sz="3212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number of speakers</a:t>
            </a:r>
          </a:p>
          <a:p>
            <a:pPr marL="398653" indent="-398653" algn="l" defTabSz="1779987">
              <a:spcBef>
                <a:spcPts val="1700"/>
              </a:spcBef>
              <a:buSzPct val="150000"/>
              <a:buChar char="•"/>
              <a:defRPr sz="3212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speaker demographics</a:t>
            </a:r>
          </a:p>
          <a:p>
            <a:pPr marL="398653" indent="-398653" algn="l" defTabSz="1779987">
              <a:spcBef>
                <a:spcPts val="1700"/>
              </a:spcBef>
              <a:buSzPct val="150000"/>
              <a:buChar char="•"/>
              <a:defRPr sz="3212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etc.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History of DIHAR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History of DIHARD</a:t>
            </a:r>
          </a:p>
        </p:txBody>
      </p:sp>
      <p:sp>
        <p:nvSpPr>
          <p:cNvPr id="214" name="DIHARD I (2018)…"/>
          <p:cNvSpPr txBox="1">
            <a:spLocks noGrp="1"/>
          </p:cNvSpPr>
          <p:nvPr>
            <p:ph type="body" idx="1"/>
          </p:nvPr>
        </p:nvSpPr>
        <p:spPr>
          <a:xfrm>
            <a:off x="1219200" y="3873500"/>
            <a:ext cx="21948577" cy="8483600"/>
          </a:xfrm>
          <a:prstGeom prst="rect">
            <a:avLst/>
          </a:prstGeom>
        </p:spPr>
        <p:txBody>
          <a:bodyPr/>
          <a:lstStyle/>
          <a:p>
            <a:pPr marL="447801" indent="-447801" defTabSz="1999437">
              <a:spcBef>
                <a:spcPts val="1900"/>
              </a:spcBef>
              <a:defRPr sz="3607"/>
            </a:pPr>
            <a:r>
              <a:rPr dirty="0"/>
              <a:t>DIHARD I (2018)</a:t>
            </a:r>
          </a:p>
          <a:p>
            <a:pPr marL="895603" lvl="1" indent="-447801" defTabSz="1999437">
              <a:spcBef>
                <a:spcPts val="1900"/>
              </a:spcBef>
              <a:defRPr sz="3607"/>
            </a:pPr>
            <a:r>
              <a:rPr dirty="0"/>
              <a:t>13 teams</a:t>
            </a:r>
          </a:p>
          <a:p>
            <a:pPr marL="895603" lvl="1" indent="-447801" defTabSz="1999437">
              <a:spcBef>
                <a:spcPts val="1900"/>
              </a:spcBef>
              <a:defRPr sz="3607"/>
            </a:pPr>
            <a:r>
              <a:rPr dirty="0"/>
              <a:t> </a:t>
            </a:r>
            <a:r>
              <a:rPr u="sng" dirty="0">
                <a:solidFill>
                  <a:schemeClr val="accent1">
                    <a:satOff val="2969"/>
                    <a:lumOff val="-11469"/>
                  </a:schemeClr>
                </a:solidFill>
                <a:hlinkClick r:id="rId3"/>
              </a:rPr>
              <a:t>https://dihardchallenge.github.io/dihard1/</a:t>
            </a:r>
          </a:p>
          <a:p>
            <a:pPr marL="447801" indent="-447801" defTabSz="1999437">
              <a:spcBef>
                <a:spcPts val="1900"/>
              </a:spcBef>
              <a:defRPr sz="3607"/>
            </a:pPr>
            <a:r>
              <a:rPr dirty="0"/>
              <a:t>DIHARD II (2019)</a:t>
            </a:r>
          </a:p>
          <a:p>
            <a:pPr marL="895603" lvl="1" indent="-447801" defTabSz="1999437">
              <a:spcBef>
                <a:spcPts val="1900"/>
              </a:spcBef>
              <a:defRPr sz="3607"/>
            </a:pPr>
            <a:r>
              <a:rPr dirty="0"/>
              <a:t>21 teams </a:t>
            </a:r>
          </a:p>
          <a:p>
            <a:pPr marL="895603" lvl="1" indent="-447801" defTabSz="1999437">
              <a:spcBef>
                <a:spcPts val="1900"/>
              </a:spcBef>
              <a:defRPr sz="3607"/>
            </a:pPr>
            <a:r>
              <a:rPr u="sng" dirty="0">
                <a:solidFill>
                  <a:schemeClr val="accent1">
                    <a:satOff val="2969"/>
                    <a:lumOff val="-11469"/>
                  </a:schemeClr>
                </a:solidFill>
                <a:hlinkClick r:id="rId4"/>
              </a:rPr>
              <a:t>https://dihardchallenge.github.io/dihard2/</a:t>
            </a:r>
          </a:p>
          <a:p>
            <a:pPr marL="447801" indent="-447801" defTabSz="1999437">
              <a:spcBef>
                <a:spcPts val="1900"/>
              </a:spcBef>
              <a:defRPr sz="3607"/>
            </a:pPr>
            <a:r>
              <a:rPr dirty="0"/>
              <a:t>DIHARD III (2020)</a:t>
            </a:r>
          </a:p>
          <a:p>
            <a:pPr marL="895603" lvl="1" indent="-447801" defTabSz="1999437">
              <a:spcBef>
                <a:spcPts val="1900"/>
              </a:spcBef>
              <a:defRPr sz="3607"/>
            </a:pPr>
            <a:r>
              <a:rPr lang="en-US" dirty="0"/>
              <a:t>21</a:t>
            </a:r>
            <a:r>
              <a:rPr dirty="0"/>
              <a:t> teams</a:t>
            </a:r>
          </a:p>
          <a:p>
            <a:pPr marL="895603" lvl="1" indent="-447801" defTabSz="1999437">
              <a:spcBef>
                <a:spcPts val="1900"/>
              </a:spcBef>
              <a:defRPr sz="3607">
                <a:latin typeface="LM Sans 10"/>
                <a:ea typeface="LM Sans 10"/>
                <a:cs typeface="LM Sans 10"/>
                <a:sym typeface="Latin Modern Sans 10 Oblique"/>
              </a:defRPr>
            </a:pPr>
            <a:r>
              <a:rPr dirty="0"/>
              <a:t>evaluation: </a:t>
            </a:r>
            <a:r>
              <a:rPr u="sng" dirty="0">
                <a:solidFill>
                  <a:schemeClr val="accent1">
                    <a:satOff val="2969"/>
                    <a:lumOff val="-11469"/>
                  </a:schemeClr>
                </a:solidFill>
                <a:hlinkClick r:id="rId5"/>
              </a:rPr>
              <a:t>https://dihardchallenge.github.io/dihard3/</a:t>
            </a:r>
          </a:p>
          <a:p>
            <a:pPr marL="895603" lvl="1" indent="-447801" defTabSz="1999437">
              <a:spcBef>
                <a:spcPts val="1900"/>
              </a:spcBef>
              <a:defRPr sz="3607">
                <a:latin typeface="LM Sans 10"/>
                <a:ea typeface="LM Sans 10"/>
                <a:cs typeface="LM Sans 10"/>
                <a:sym typeface="Latin Modern Sans 10 Oblique"/>
              </a:defRPr>
            </a:pPr>
            <a:r>
              <a:rPr dirty="0"/>
              <a:t>workshop: </a:t>
            </a:r>
            <a:r>
              <a:rPr u="sng" dirty="0">
                <a:solidFill>
                  <a:schemeClr val="accent1">
                    <a:satOff val="2969"/>
                    <a:lumOff val="-11469"/>
                  </a:schemeClr>
                </a:solidFill>
                <a:hlinkClick r:id="rId6"/>
              </a:rPr>
              <a:t>https://dihardchallenge.github.io/dihard3workshop/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DIHARD Tas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DIHARD Task</a:t>
            </a:r>
          </a:p>
        </p:txBody>
      </p:sp>
      <p:sp>
        <p:nvSpPr>
          <p:cNvPr id="219" name="for each recording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75106" indent="-475106" defTabSz="2121354">
              <a:spcBef>
                <a:spcPts val="2000"/>
              </a:spcBef>
              <a:defRPr sz="3828"/>
            </a:pPr>
            <a:r>
              <a:rPr dirty="0"/>
              <a:t>for each recording:</a:t>
            </a:r>
          </a:p>
          <a:p>
            <a:pPr marL="950213" lvl="1" indent="-475106" defTabSz="2121354">
              <a:spcBef>
                <a:spcPts val="2000"/>
              </a:spcBef>
              <a:defRPr sz="3828"/>
            </a:pPr>
            <a:r>
              <a:rPr dirty="0"/>
              <a:t>determine how many speakers are present</a:t>
            </a:r>
          </a:p>
          <a:p>
            <a:pPr marL="950213" lvl="1" indent="-475106" defTabSz="2121354">
              <a:spcBef>
                <a:spcPts val="2000"/>
              </a:spcBef>
              <a:defRPr sz="3828"/>
            </a:pPr>
            <a:r>
              <a:rPr dirty="0"/>
              <a:t>for each speaker, identify all corresponding speech segments</a:t>
            </a:r>
          </a:p>
          <a:p>
            <a:pPr marL="475106" indent="-475106" defTabSz="2121354">
              <a:spcBef>
                <a:spcPts val="2000"/>
              </a:spcBef>
              <a:defRPr sz="3828"/>
            </a:pPr>
            <a:r>
              <a:rPr dirty="0"/>
              <a:t>two tracks</a:t>
            </a:r>
          </a:p>
          <a:p>
            <a:pPr marL="950213" lvl="1" indent="-475106" defTabSz="2121354">
              <a:spcBef>
                <a:spcPts val="2000"/>
              </a:spcBef>
              <a:defRPr sz="3828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dirty="0"/>
              <a:t>Track 1</a:t>
            </a:r>
            <a:r>
              <a:rPr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  --  </a:t>
            </a:r>
            <a:r>
              <a:rPr dirty="0" err="1">
                <a:latin typeface="LM Sans 10"/>
                <a:ea typeface="LM Sans 10"/>
                <a:cs typeface="LM Sans 10"/>
                <a:sym typeface="Latin Modern Sans 10 Oblique"/>
              </a:rPr>
              <a:t>Diarization</a:t>
            </a:r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 from reference SAD</a:t>
            </a:r>
            <a:endParaRPr lang="en-US" dirty="0">
              <a:latin typeface="LM Sans 10"/>
              <a:ea typeface="LM Sans 10"/>
              <a:cs typeface="LM Sans 10"/>
              <a:sym typeface="Latin Modern Sans 10 Oblique"/>
            </a:endParaRPr>
          </a:p>
          <a:p>
            <a:pPr marL="1270000" lvl="1" indent="0" defTabSz="2121354">
              <a:spcBef>
                <a:spcPts val="2000"/>
              </a:spcBef>
              <a:buNone/>
              <a:defRPr sz="3828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lang="en-US"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Systems are provided with a reference speech segmentation that is generated by merging speaker turns in the reference </a:t>
            </a:r>
            <a:r>
              <a:rPr lang="en-US" dirty="0" err="1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diarization</a:t>
            </a:r>
            <a:endParaRPr lang="en-US" dirty="0">
              <a:latin typeface="Latin Modern Sans 10 Regular"/>
              <a:ea typeface="Latin Modern Sans 10 Regular"/>
              <a:cs typeface="Latin Modern Sans 10 Regular"/>
              <a:sym typeface="Latin Modern Sans 10 Regular"/>
            </a:endParaRPr>
          </a:p>
          <a:p>
            <a:pPr marL="950213" lvl="1" indent="-475106" defTabSz="2121354">
              <a:spcBef>
                <a:spcPts val="2000"/>
              </a:spcBef>
              <a:defRPr sz="3828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dirty="0"/>
              <a:t>Track 2</a:t>
            </a:r>
            <a:r>
              <a:rPr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  --  </a:t>
            </a:r>
            <a:r>
              <a:rPr dirty="0" err="1">
                <a:latin typeface="LM Sans 10"/>
                <a:ea typeface="LM Sans 10"/>
                <a:cs typeface="LM Sans 10"/>
                <a:sym typeface="Latin Modern Sans 10 Oblique"/>
              </a:rPr>
              <a:t>Diarization</a:t>
            </a:r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 from scratch</a:t>
            </a:r>
            <a:endParaRPr lang="en-US" dirty="0">
              <a:latin typeface="LM Sans 10"/>
              <a:ea typeface="LM Sans 10"/>
              <a:cs typeface="LM Sans 10"/>
              <a:sym typeface="Latin Modern Sans 10 Oblique"/>
            </a:endParaRPr>
          </a:p>
          <a:p>
            <a:pPr marL="1335088" lvl="1" indent="0" defTabSz="2121354">
              <a:spcBef>
                <a:spcPts val="2000"/>
              </a:spcBef>
              <a:buNone/>
              <a:defRPr sz="3828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Systems are provided with just the raw audio input for each recording session and are responsible for producing their own speech segmentation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Diarization Error Rate (DER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Diarization Error Rate (DER)</a:t>
            </a:r>
          </a:p>
        </p:txBody>
      </p:sp>
      <p:sp>
        <p:nvSpPr>
          <p:cNvPr id="222" name="introduced for RT-03S evalu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7801" indent="-447801" defTabSz="1999437">
              <a:spcBef>
                <a:spcPts val="1900"/>
              </a:spcBef>
              <a:defRPr sz="3607"/>
            </a:pPr>
            <a:r>
              <a:rPr dirty="0"/>
              <a:t>introduced for RT-03S evaluation</a:t>
            </a:r>
          </a:p>
          <a:p>
            <a:pPr marL="447801" indent="-447801" defTabSz="1999437">
              <a:spcBef>
                <a:spcPts val="1900"/>
              </a:spcBef>
              <a:defRPr sz="3607"/>
            </a:pPr>
            <a:r>
              <a:rPr dirty="0"/>
              <a:t>total percentage of reference speaker time that is not correctly attributed to a speaker, where "correctly attributed" is defined in terms of an optimal mapping:</a:t>
            </a:r>
          </a:p>
          <a:p>
            <a:pPr marL="447801" indent="-447801" defTabSz="1999437">
              <a:spcBef>
                <a:spcPts val="1900"/>
              </a:spcBef>
              <a:defRPr sz="3607"/>
            </a:pPr>
            <a:endParaRPr dirty="0"/>
          </a:p>
          <a:p>
            <a:pPr marL="447801" indent="-447801" defTabSz="1999437">
              <a:spcBef>
                <a:spcPts val="1900"/>
              </a:spcBef>
              <a:defRPr sz="3607"/>
            </a:pPr>
            <a:endParaRPr dirty="0"/>
          </a:p>
          <a:p>
            <a:pPr marL="0" lvl="1" indent="374904" defTabSz="1999437">
              <a:spcBef>
                <a:spcPts val="1900"/>
              </a:spcBef>
              <a:buSzTx/>
              <a:buNone/>
              <a:defRPr sz="3607"/>
            </a:pPr>
            <a:r>
              <a:rPr dirty="0"/>
              <a:t>where:</a:t>
            </a:r>
          </a:p>
          <a:p>
            <a:pPr marL="895603" lvl="1" indent="-447801" defTabSz="1999437">
              <a:spcBef>
                <a:spcPts val="1900"/>
              </a:spcBef>
              <a:defRPr sz="3607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dirty="0"/>
              <a:t>TOTAL</a:t>
            </a:r>
            <a:r>
              <a:rPr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 is the total reference speaker time; that is, the sum of durations of all reference speaker segments</a:t>
            </a:r>
          </a:p>
          <a:p>
            <a:pPr marL="895603" lvl="1" indent="-447801" defTabSz="1999437">
              <a:spcBef>
                <a:spcPts val="1900"/>
              </a:spcBef>
              <a:defRPr sz="3607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dirty="0"/>
              <a:t>FA</a:t>
            </a:r>
            <a:r>
              <a:rPr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 is the total system speaker time not attributed to a reference speaker</a:t>
            </a:r>
          </a:p>
          <a:p>
            <a:pPr marL="895603" lvl="1" indent="-447801" defTabSz="1999437">
              <a:spcBef>
                <a:spcPts val="1900"/>
              </a:spcBef>
              <a:defRPr sz="3607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dirty="0"/>
              <a:t>MISS </a:t>
            </a:r>
            <a:r>
              <a:rPr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is the total reference speaker time not attributed to a system speaker</a:t>
            </a:r>
          </a:p>
          <a:p>
            <a:pPr marL="895603" lvl="1" indent="-447801" defTabSz="1999437">
              <a:spcBef>
                <a:spcPts val="1900"/>
              </a:spcBef>
              <a:defRPr sz="3607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dirty="0"/>
              <a:t>ERROR </a:t>
            </a:r>
            <a:r>
              <a:rPr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 is the total reference speaker time attributed to the wrong spea</a:t>
            </a:r>
            <a:r>
              <a:rPr lang="en-US"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k</a:t>
            </a:r>
            <a:r>
              <a:rPr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er</a:t>
            </a:r>
          </a:p>
        </p:txBody>
      </p:sp>
      <p:pic>
        <p:nvPicPr>
          <p:cNvPr id="22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8052" y="6375399"/>
            <a:ext cx="6096001" cy="96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What is diarizatio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diarization?</a:t>
            </a:r>
          </a:p>
        </p:txBody>
      </p:sp>
      <p:sp>
        <p:nvSpPr>
          <p:cNvPr id="156" name="Short version  --  who spoke whe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>
                <a:latin typeface="LM Sans 10"/>
                <a:ea typeface="LM Sans 10"/>
                <a:cs typeface="LM Sans 10"/>
                <a:sym typeface="Latin Modern Sans 10 Oblique"/>
              </a:rPr>
              <a:t>Short version</a:t>
            </a:r>
            <a:r>
              <a:t>  --  who spoke when</a:t>
            </a:r>
          </a:p>
          <a:p>
            <a:pPr>
              <a:defRPr>
                <a:latin typeface="LM Sans 10"/>
                <a:ea typeface="LM Sans 10"/>
                <a:cs typeface="LM Sans 10"/>
                <a:sym typeface="Latin Modern Sans 10 Oblique"/>
              </a:defRPr>
            </a:pPr>
            <a:r>
              <a:t>Rather longer version</a:t>
            </a:r>
          </a:p>
          <a:p>
            <a:pPr lvl="2">
              <a:defRPr>
                <a:latin typeface="LM Sans 10"/>
                <a:ea typeface="LM Sans 10"/>
                <a:cs typeface="LM Sans 10"/>
                <a:sym typeface="Latin Modern Sans 10 Oblique"/>
              </a:defRPr>
            </a:pPr>
            <a:endParaRPr/>
          </a:p>
          <a:p>
            <a:pPr marL="0" lvl="2" indent="914400">
              <a:buSzTx/>
              <a:buNone/>
            </a:pPr>
            <a:r>
              <a:t>Speaker diarization is the process of partitioning a conversation into speaker homogenous speech segments.</a:t>
            </a:r>
          </a:p>
          <a:p>
            <a:pPr marL="0" lvl="2" indent="914400">
              <a:buSzTx/>
              <a:buNone/>
            </a:pPr>
            <a:endParaRPr/>
          </a:p>
          <a:p>
            <a:r>
              <a:t>But, perhaps it's best to just start with an example...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Datase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Datasets</a:t>
            </a:r>
          </a:p>
        </p:txBody>
      </p:sp>
      <p:sp>
        <p:nvSpPr>
          <p:cNvPr id="228" name="Training dat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6951" indent="-496951" defTabSz="2218888">
              <a:spcBef>
                <a:spcPts val="2100"/>
              </a:spcBef>
              <a:defRPr sz="4004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Training data</a:t>
            </a:r>
          </a:p>
          <a:p>
            <a:pPr marL="993902" lvl="1" indent="-496951" defTabSz="2218888">
              <a:spcBef>
                <a:spcPts val="2100"/>
              </a:spcBef>
              <a:defRPr sz="4004"/>
            </a:pPr>
            <a:r>
              <a:t>no training data is distributed</a:t>
            </a:r>
          </a:p>
          <a:p>
            <a:pPr marL="993902" lvl="1" indent="-496951" defTabSz="2218888">
              <a:spcBef>
                <a:spcPts val="2100"/>
              </a:spcBef>
              <a:defRPr sz="4004"/>
            </a:pPr>
            <a:r>
              <a:t>participants are free to use any public/proprietary data</a:t>
            </a:r>
          </a:p>
          <a:p>
            <a:pPr marL="993902" lvl="1" indent="-496951" defTabSz="2218888">
              <a:spcBef>
                <a:spcPts val="2100"/>
              </a:spcBef>
              <a:defRPr sz="4004"/>
            </a:pPr>
            <a:r>
              <a:t>in practice, most teams use some combination of VoxCeleb and CommonVoice</a:t>
            </a:r>
          </a:p>
          <a:p>
            <a:pPr marL="496951" indent="-496951" defTabSz="2218888">
              <a:spcBef>
                <a:spcPts val="2100"/>
              </a:spcBef>
              <a:defRPr sz="4004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Development/evaluation data</a:t>
            </a:r>
          </a:p>
          <a:p>
            <a:pPr marL="993902" lvl="1" indent="-496951" defTabSz="2218888">
              <a:spcBef>
                <a:spcPts val="2100"/>
              </a:spcBef>
              <a:defRPr sz="4004"/>
            </a:pPr>
            <a:r>
              <a:t>5-10 minute duration recordings from 13 conversational domains</a:t>
            </a:r>
          </a:p>
          <a:p>
            <a:pPr marL="993902" lvl="1" indent="-496951" defTabSz="2218888">
              <a:spcBef>
                <a:spcPts val="2100"/>
              </a:spcBef>
              <a:defRPr sz="4004"/>
            </a:pPr>
            <a:r>
              <a:t>at least 2 hours of audio per domain</a:t>
            </a:r>
          </a:p>
          <a:p>
            <a:pPr marL="993902" lvl="1" indent="-496951" defTabSz="2218888">
              <a:spcBef>
                <a:spcPts val="2100"/>
              </a:spcBef>
              <a:defRPr sz="4004"/>
            </a:pPr>
            <a:r>
              <a:t>majority of data segmented manually (and painfully)</a:t>
            </a:r>
          </a:p>
          <a:p>
            <a:pPr marL="993902" lvl="1" indent="-496951" defTabSz="2218888">
              <a:spcBef>
                <a:spcPts val="2100"/>
              </a:spcBef>
              <a:defRPr sz="4004"/>
            </a:pPr>
            <a:r>
              <a:t>remainder segmented by forced-alignment of turn-level transcriptions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DIHARD Domai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DIHARD Domains</a:t>
            </a:r>
          </a:p>
        </p:txBody>
      </p:sp>
      <p:sp>
        <p:nvSpPr>
          <p:cNvPr id="233" name="audiobooks…"/>
          <p:cNvSpPr txBox="1">
            <a:spLocks noGrp="1"/>
          </p:cNvSpPr>
          <p:nvPr>
            <p:ph type="body" idx="1"/>
          </p:nvPr>
        </p:nvSpPr>
        <p:spPr>
          <a:xfrm>
            <a:off x="1219199" y="4000500"/>
            <a:ext cx="21948578" cy="7521079"/>
          </a:xfrm>
          <a:prstGeom prst="rect">
            <a:avLst/>
          </a:prstGeom>
        </p:spPr>
        <p:txBody>
          <a:bodyPr numCol="2" spcCol="1097428"/>
          <a:lstStyle/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audiobooks</a:t>
            </a: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broadcast interview</a:t>
            </a: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child language acquisition</a:t>
            </a: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clinical</a:t>
            </a: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conversational telephone speech</a:t>
            </a: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courtroom</a:t>
            </a: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dinner party</a:t>
            </a:r>
          </a:p>
          <a:p>
            <a:endParaRPr lang="en-US" dirty="0">
              <a:latin typeface="LM Sans 10"/>
              <a:ea typeface="LM Sans 10"/>
              <a:cs typeface="LM Sans 10"/>
              <a:sym typeface="Latin Modern Sans 10 Oblique"/>
            </a:endParaRP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map task</a:t>
            </a: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meetings</a:t>
            </a: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restaurant conversation</a:t>
            </a: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sociolinguistic field recordings</a:t>
            </a: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sociolinguistic lab recordings</a:t>
            </a:r>
          </a:p>
          <a:p>
            <a:r>
              <a:rPr dirty="0">
                <a:latin typeface="LM Sans 10"/>
                <a:ea typeface="LM Sans 10"/>
                <a:cs typeface="LM Sans 10"/>
                <a:sym typeface="Latin Modern Sans 10 Oblique"/>
              </a:rPr>
              <a:t>web video</a:t>
            </a:r>
          </a:p>
        </p:txBody>
      </p:sp>
      <p:pic>
        <p:nvPicPr>
          <p:cNvPr id="234" name="dh3_audiobooks_sample.wav" descr="dh3_audiobooks_sample.wav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5419791" y="4075641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dh3_broadcast_news_sample.wav" descr="dh3_broadcast_news_sample.wav"/>
          <p:cNvPicPr>
            <a:picLocks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8438620" y="4909740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dh2_seedlings_sample.wav" descr="dh2_seedlings_sample.wav"/>
          <p:cNvPicPr>
            <a:picLocks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8438620" y="5842067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dh3_clinical_easy_sample.wav" descr="dh3_clinical_easy_sample.wav"/>
          <p:cNvPicPr>
            <a:picLocks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5419790" y="6858000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dh3_clinical_hard_sample.wav" descr="dh3_clinical_hard_sample.wav"/>
          <p:cNvPicPr>
            <a:picLocks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6400765" y="6858000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dh3_cts_sample.wav" descr="dh3_cts_sample.wav"/>
          <p:cNvPicPr>
            <a:picLocks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9843035" y="7761039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dh3_court_sample.wav" descr="dh3_court_sample.wav"/>
          <p:cNvPicPr>
            <a:picLocks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5377470" y="8618288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" name="dh2_chime5_sample.wav" descr="dh2_chime5_sample.wav"/>
          <p:cNvPicPr>
            <a:picLocks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5377469" y="9640359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dh3_maptask_sample.wav" descr="dh3_maptask_sample.wav"/>
          <p:cNvPicPr>
            <a:picLocks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16082789" y="4139128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dh3_meeting_sample.wav" descr="dh3_meeting_sample.wav"/>
          <p:cNvPicPr>
            <a:picLocks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16069627" y="5044964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dh3_restaurant_sample.wav" descr="dh3_restaurant_sample.wav"/>
          <p:cNvPicPr>
            <a:picLocks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20634324" y="5799794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dh3_socio_field_sample.wav" descr="dh3_socio_field_sample.wav"/>
          <p:cNvPicPr>
            <a:picLocks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20634323" y="6857999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dh3_socio_lab_sample.wav" descr="dh3_socio_lab_sample.wav"/>
          <p:cNvPicPr>
            <a:picLocks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20634322" y="7811737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dh3_webvideo_sample.wav" descr="dh3_webvideo_sample.wav"/>
          <p:cNvPicPr>
            <a:picLocks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16069627" y="8625549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6" fill="hold"/>
                                        <p:tgtEl>
                                          <p:spTgt spid="2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4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1868" fill="hold"/>
                                        <p:tgtEl>
                                          <p:spTgt spid="2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2"/>
                  </p:tgtEl>
                </p:cond>
              </p:nextCondLst>
            </p:seq>
            <p:audio>
              <p:cMediaNode vol="10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2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9248" fill="hold"/>
                                        <p:tgtEl>
                                          <p:spTgt spid="2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3"/>
                  </p:tgtEl>
                </p:cond>
              </p:nextCondLst>
            </p:seq>
            <p:audio>
              <p:cMediaNode vol="10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3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4220" fill="hold"/>
                                        <p:tgtEl>
                                          <p:spTgt spid="2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5"/>
                  </p:tgtEl>
                </p:cond>
              </p:nextCondLst>
            </p:seq>
            <p:audio>
              <p:cMediaNode vol="10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5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9329" fill="hold"/>
                                        <p:tgtEl>
                                          <p:spTgt spid="2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6"/>
                  </p:tgtEl>
                </p:cond>
              </p:nextCondLst>
            </p:seq>
            <p:audio>
              <p:cMediaNode vol="10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6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7029" fill="hold"/>
                                        <p:tgtEl>
                                          <p:spTgt spid="2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8"/>
                  </p:tgtEl>
                </p:cond>
              </p:nextCondLst>
            </p:seq>
            <p:audio>
              <p:cMediaNode vol="10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8"/>
                </p:tgtEl>
              </p:cMediaNode>
            </p:audi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7978" fill="hold"/>
                                        <p:tgtEl>
                                          <p:spTgt spid="2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7"/>
                  </p:tgtEl>
                </p:cond>
              </p:nextCondLst>
            </p:seq>
            <p:audio>
              <p:cMediaNode vol="10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7"/>
                </p:tgtEl>
              </p:cMediaNode>
            </p:audi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2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6422" fill="hold"/>
                                        <p:tgtEl>
                                          <p:spTgt spid="2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9"/>
                  </p:tgtEl>
                </p:cond>
              </p:nextCondLst>
            </p:seq>
            <p:audio>
              <p:cMediaNode vol="10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9"/>
                </p:tgtEl>
              </p:cMediaNode>
            </p:audi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2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28166" fill="hold"/>
                                        <p:tgtEl>
                                          <p:spTgt spid="2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0"/>
                  </p:tgtEl>
                </p:cond>
              </p:nextCondLst>
            </p:seq>
            <p:audio>
              <p:cMediaNode vol="10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0"/>
                </p:tgtEl>
              </p:cMediaNode>
            </p:audi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2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13592" fill="hold"/>
                                        <p:tgtEl>
                                          <p:spTgt spid="2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1"/>
                  </p:tgtEl>
                </p:cond>
              </p:nextCondLst>
            </p:seq>
            <p:audio>
              <p:cMediaNode vol="10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1"/>
                </p:tgtEl>
              </p:cMediaNode>
            </p:audio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27372" fill="hold"/>
                                        <p:tgtEl>
                                          <p:spTgt spid="2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4"/>
                  </p:tgtEl>
                </p:cond>
              </p:nextCondLst>
            </p:seq>
            <p:audio>
              <p:cMediaNode vol="10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4"/>
                </p:tgtEl>
              </p:cMediaNode>
            </p:audi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2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24892" fill="hold"/>
                                        <p:tgtEl>
                                          <p:spTgt spid="2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5"/>
                  </p:tgtEl>
                </p:cond>
              </p:nextCondLst>
            </p:seq>
            <p:audio>
              <p:cMediaNode vol="10000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5"/>
                </p:tgtEl>
              </p:cMediaNode>
            </p:audi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13256" fill="hold"/>
                                        <p:tgtEl>
                                          <p:spTgt spid="2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6"/>
                  </p:tgtEl>
                </p:cond>
              </p:nextCondLst>
            </p:seq>
            <p:audio>
              <p:cMediaNode vol="10000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6"/>
                </p:tgtEl>
              </p:cMediaNode>
            </p:audio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2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4" dur="28510" fill="hold"/>
                                        <p:tgtEl>
                                          <p:spTgt spid="2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7"/>
                  </p:tgtEl>
                </p:cond>
              </p:nextCondLst>
            </p:seq>
            <p:audio>
              <p:cMediaNode vol="10000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DER has decreased over tim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DER has decreased over time</a:t>
            </a:r>
          </a:p>
        </p:txBody>
      </p:sp>
      <p:pic>
        <p:nvPicPr>
          <p:cNvPr id="252" name="best_result_by_eval_overall_der.png" descr="best_result_by_eval_overall_d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8537" y="3059492"/>
            <a:ext cx="19666926" cy="99910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rack 1: Improvement by doma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Track 1: Improvement by domain</a:t>
            </a:r>
          </a:p>
        </p:txBody>
      </p:sp>
      <p:pic>
        <p:nvPicPr>
          <p:cNvPr id="257" name="domain_comparison_by_eval_track1_der.png" descr="domain_comparison_by_eval_track1_d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600" y="3251200"/>
            <a:ext cx="20757023" cy="9994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rack 2: Improvement by doma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Track 2: Improvement by domain</a:t>
            </a:r>
          </a:p>
        </p:txBody>
      </p:sp>
      <p:pic>
        <p:nvPicPr>
          <p:cNvPr id="262" name="domain_comparison_by_eval_track2_der.png" descr="domain_comparison_by_eval_track2_d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5364" y="3253698"/>
            <a:ext cx="20757023" cy="9994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DIHARD III: DER by doma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DIHARD III: DER by domain</a:t>
            </a:r>
          </a:p>
        </p:txBody>
      </p:sp>
      <p:pic>
        <p:nvPicPr>
          <p:cNvPr id="267" name="dihard3_core_by_domain_der.png" descr="dihard3_core_by_domain_d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50" y="2833456"/>
            <a:ext cx="23609301" cy="9271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Modular diarization archite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Modular diarization architecture</a:t>
            </a:r>
          </a:p>
        </p:txBody>
      </p:sp>
      <p:pic>
        <p:nvPicPr>
          <p:cNvPr id="27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887" y="3767736"/>
            <a:ext cx="22170426" cy="2485434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Park, T.J., et al. (preprint). &quot;A review of speaker diarization: Recent advances with deep learning.&quot;"/>
          <p:cNvSpPr txBox="1"/>
          <p:nvPr/>
        </p:nvSpPr>
        <p:spPr>
          <a:xfrm>
            <a:off x="1098757" y="3409949"/>
            <a:ext cx="852556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>
                <a:latin typeface="LM Sans 10"/>
                <a:ea typeface="LM Sans 10"/>
                <a:cs typeface="LM Sans 10"/>
                <a:sym typeface="Latin Modern Sans 10 Oblique"/>
              </a:defRPr>
            </a:lvl1pPr>
          </a:lstStyle>
          <a:p>
            <a:r>
              <a:t>Park, T.J., et al. (preprint). "A review of speaker diarization: Recent advances with deep learning."</a:t>
            </a:r>
          </a:p>
        </p:txBody>
      </p:sp>
      <p:sp>
        <p:nvSpPr>
          <p:cNvPr id="274" name="Front end processing…"/>
          <p:cNvSpPr txBox="1"/>
          <p:nvPr/>
        </p:nvSpPr>
        <p:spPr>
          <a:xfrm>
            <a:off x="2880729" y="6389624"/>
            <a:ext cx="18590394" cy="6485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929519" anchor="ctr"/>
          <a:lstStyle/>
          <a:p>
            <a:pPr algn="l">
              <a:defRPr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Front end processing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beamforming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dereverberation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speech enhancement</a:t>
            </a:r>
          </a:p>
          <a:p>
            <a:pPr algn="l"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endParaRPr/>
          </a:p>
          <a:p>
            <a:pPr algn="l">
              <a:defRPr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Speech activity detection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LLRT using GMMs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DNNs</a:t>
            </a:r>
          </a:p>
          <a:p>
            <a:pPr algn="l">
              <a:defRPr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endParaRPr/>
          </a:p>
          <a:p>
            <a:pPr algn="l">
              <a:defRPr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Speaker Embedding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i-vectors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x-vectors/d-vectors/etc</a:t>
            </a:r>
          </a:p>
          <a:p>
            <a:pPr algn="l">
              <a:defRPr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endParaRPr/>
          </a:p>
          <a:p>
            <a:pPr algn="l">
              <a:defRPr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endParaRPr/>
          </a:p>
          <a:p>
            <a:pPr algn="l">
              <a:defRPr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endParaRPr/>
          </a:p>
          <a:p>
            <a:pPr algn="l">
              <a:defRPr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endParaRPr/>
          </a:p>
          <a:p>
            <a:pPr algn="l">
              <a:defRPr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Clustering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agglomerative hierarchical clustering (AHC)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spectral clustering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VB-HMM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PLDA scoring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DNN based scoring</a:t>
            </a:r>
          </a:p>
          <a:p>
            <a:pPr algn="l"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endParaRPr/>
          </a:p>
          <a:p>
            <a:pPr algn="l">
              <a:defRPr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Post-processing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resegmentation</a:t>
            </a:r>
          </a:p>
          <a:p>
            <a:pPr marL="843972" lvl="1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Viterbi</a:t>
            </a:r>
          </a:p>
          <a:p>
            <a:pPr marL="843972" lvl="1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VB-HMM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system fusion</a:t>
            </a:r>
          </a:p>
          <a:p>
            <a:pPr marL="843972" lvl="1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DOVER</a:t>
            </a:r>
          </a:p>
          <a:p>
            <a:pPr marL="843972" lvl="1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DOVERLAP</a:t>
            </a:r>
          </a:p>
          <a:p>
            <a:pPr marL="297872" indent="-297872" algn="l">
              <a:buSzPct val="150000"/>
              <a:buChar char="•"/>
              <a:def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TS-VAD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End-to-end diariz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End-to-end diarization</a:t>
            </a:r>
          </a:p>
        </p:txBody>
      </p:sp>
      <p:pic>
        <p:nvPicPr>
          <p:cNvPr id="27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648" y="3347504"/>
            <a:ext cx="8087672" cy="8135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37775" y="3526315"/>
            <a:ext cx="10171856" cy="7249252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EEND (Fujita et al., 2019)"/>
          <p:cNvSpPr txBox="1"/>
          <p:nvPr/>
        </p:nvSpPr>
        <p:spPr>
          <a:xfrm>
            <a:off x="3691331" y="2871724"/>
            <a:ext cx="3767938" cy="555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EEND (Fujita et al., 2019)</a:t>
            </a:r>
          </a:p>
        </p:txBody>
      </p:sp>
      <p:sp>
        <p:nvSpPr>
          <p:cNvPr id="282" name="EDA-EDA (Horiguchi et al., 2020)"/>
          <p:cNvSpPr txBox="1"/>
          <p:nvPr/>
        </p:nvSpPr>
        <p:spPr>
          <a:xfrm>
            <a:off x="15131201" y="2871724"/>
            <a:ext cx="4985005" cy="555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t>EDA-EDA (Horiguchi et al., 2020)</a:t>
            </a:r>
          </a:p>
        </p:txBody>
      </p:sp>
      <p:sp>
        <p:nvSpPr>
          <p:cNvPr id="283" name="Fujita et al., (2019). &quot;End-to-end speaker diarization with permutaion-free objectives.&quot;…"/>
          <p:cNvSpPr txBox="1"/>
          <p:nvPr/>
        </p:nvSpPr>
        <p:spPr>
          <a:xfrm>
            <a:off x="12501869" y="12121514"/>
            <a:ext cx="12438650" cy="1182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1600">
                <a:latin typeface="LM Sans 10"/>
                <a:ea typeface="LM Sans 10"/>
                <a:cs typeface="LM Sans 10"/>
                <a:sym typeface="Latin Modern Sans 10 Oblique"/>
              </a:defRPr>
            </a:pPr>
            <a:r>
              <a:t>Fujita et al., (2019). "End-to-end speaker diarization with permutaion-free objectives."</a:t>
            </a:r>
          </a:p>
          <a:p>
            <a:pPr algn="l">
              <a:defRPr sz="1600">
                <a:latin typeface="LM Sans 10"/>
                <a:ea typeface="LM Sans 10"/>
                <a:cs typeface="LM Sans 10"/>
                <a:sym typeface="Latin Modern Sans 10 Oblique"/>
              </a:defRPr>
            </a:pPr>
            <a:r>
              <a:t>Horighuchi et al. (2020). "End-to-end speaker diarization for an unknown number of speakers with encoder-decoder based attractors."</a:t>
            </a:r>
          </a:p>
          <a:p>
            <a:pPr algn="l">
              <a:defRPr sz="1600">
                <a:latin typeface="LM Sans 10"/>
                <a:ea typeface="LM Sans 10"/>
                <a:cs typeface="LM Sans 10"/>
                <a:sym typeface="Latin Modern Sans 10 Oblique"/>
              </a:defRPr>
            </a:pPr>
            <a:r>
              <a:t>Park, T.J., et al. (preprint). "A review of speaker diarization: Recent advances with deep learning."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Looking forwar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Looking forward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Lessons learn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Lessons learned</a:t>
            </a:r>
          </a:p>
        </p:txBody>
      </p:sp>
      <p:sp>
        <p:nvSpPr>
          <p:cNvPr id="290" name="diarization is still har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965200" indent="-965200">
              <a:buClr>
                <a:srgbClr val="000000"/>
              </a:buClr>
              <a:buSzPct val="100000"/>
              <a:buAutoNum type="arabicPeriod"/>
            </a:pPr>
            <a:r>
              <a:rPr dirty="0" err="1"/>
              <a:t>diarization</a:t>
            </a:r>
            <a:r>
              <a:rPr dirty="0"/>
              <a:t> is still hard</a:t>
            </a:r>
          </a:p>
          <a:p>
            <a:pPr lvl="1"/>
            <a:r>
              <a:rPr dirty="0"/>
              <a:t>when reference SAD is withheld, DER for many domains remains exceeds </a:t>
            </a:r>
            <a:r>
              <a:rPr dirty="0"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20%</a:t>
            </a:r>
          </a:p>
          <a:p>
            <a:pPr lvl="2"/>
            <a:r>
              <a:rPr dirty="0"/>
              <a:t>for web video and restaurant speech, DER exceeds </a:t>
            </a:r>
            <a:r>
              <a:rPr dirty="0"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50%</a:t>
            </a:r>
          </a:p>
          <a:p>
            <a:pPr lvl="1"/>
            <a:r>
              <a:rPr dirty="0"/>
              <a:t>even for well-studied domains such as meeting speech, DER still exceeds </a:t>
            </a:r>
            <a:r>
              <a:rPr dirty="0"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35%</a:t>
            </a:r>
          </a:p>
          <a:p>
            <a:pPr lvl="1"/>
            <a:r>
              <a:rPr dirty="0"/>
              <a:t>commercial APIs also still regularly fail spectacularly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rry Gross:    Did you get any royalties since you'd already sold the song?…"/>
          <p:cNvSpPr txBox="1"/>
          <p:nvPr/>
        </p:nvSpPr>
        <p:spPr>
          <a:xfrm>
            <a:off x="1612899" y="3660140"/>
            <a:ext cx="15782827" cy="5862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defRPr sz="3500">
                <a:solidFill>
                  <a:srgbClr val="C0000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rPr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Terry Gross:    </a:t>
            </a:r>
            <a:r>
              <a:t>Did you get any royalties since you'd already sold the song?</a:t>
            </a:r>
            <a:endParaRPr sz="1500">
              <a:solidFill>
                <a:srgbClr val="000000"/>
              </a:solidFill>
            </a:endParaRPr>
          </a:p>
          <a:p>
            <a:pPr>
              <a:defRPr sz="270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endParaRPr sz="1500"/>
          </a:p>
          <a:p>
            <a:pPr>
              <a:defRPr sz="270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endParaRPr sz="1500"/>
          </a:p>
          <a:p>
            <a:pPr algn="l" defTabSz="457200">
              <a:lnSpc>
                <a:spcPct val="100000"/>
              </a:lnSpc>
              <a:defRPr sz="3500">
                <a:solidFill>
                  <a:srgbClr val="0070C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rPr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Willie Nelson:  </a:t>
            </a:r>
            <a:r>
              <a:t>Not really. {laughs} Not really.</a:t>
            </a:r>
            <a:endParaRPr sz="1500">
              <a:solidFill>
                <a:srgbClr val="000000"/>
              </a:solidFill>
            </a:endParaRPr>
          </a:p>
          <a:p>
            <a:pPr algn="l" defTabSz="457200">
              <a:lnSpc>
                <a:spcPct val="100000"/>
              </a:lnSpc>
              <a:defRPr sz="3500">
                <a:solidFill>
                  <a:srgbClr val="0070C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endParaRPr sz="1500">
              <a:solidFill>
                <a:srgbClr val="000000"/>
              </a:solidFill>
            </a:endParaRPr>
          </a:p>
          <a:p>
            <a:pPr algn="l" defTabSz="457200">
              <a:lnSpc>
                <a:spcPct val="100000"/>
              </a:lnSpc>
              <a:defRPr sz="3500">
                <a:solidFill>
                  <a:srgbClr val="0070C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endParaRPr sz="1500">
              <a:solidFill>
                <a:srgbClr val="000000"/>
              </a:solidFill>
            </a:endParaRPr>
          </a:p>
          <a:p>
            <a:pPr algn="l" defTabSz="457200">
              <a:lnSpc>
                <a:spcPct val="100000"/>
              </a:lnSpc>
              <a:defRPr sz="3500">
                <a:solidFill>
                  <a:srgbClr val="C0000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rPr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Terry Gross:    </a:t>
            </a:r>
            <a:r>
              <a:t>Would you- would you sing us a bit of the "Family Bible" </a:t>
            </a:r>
            <a:br/>
            <a:r>
              <a:t>               and tell us what went into the writing of it?</a:t>
            </a:r>
            <a:endParaRPr sz="1500">
              <a:solidFill>
                <a:srgbClr val="000000"/>
              </a:solidFill>
            </a:endParaRPr>
          </a:p>
          <a:p>
            <a:pPr algn="l" defTabSz="457200">
              <a:lnSpc>
                <a:spcPct val="100000"/>
              </a:lnSpc>
              <a:defRPr sz="3500">
                <a:solidFill>
                  <a:srgbClr val="C0000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endParaRPr sz="1500">
              <a:solidFill>
                <a:srgbClr val="000000"/>
              </a:solidFill>
            </a:endParaRPr>
          </a:p>
          <a:p>
            <a:pPr algn="l" defTabSz="457200">
              <a:lnSpc>
                <a:spcPct val="100000"/>
              </a:lnSpc>
              <a:defRPr sz="3500">
                <a:solidFill>
                  <a:srgbClr val="C0000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endParaRPr sz="1500">
              <a:solidFill>
                <a:srgbClr val="000000"/>
              </a:solidFill>
            </a:endParaRPr>
          </a:p>
          <a:p>
            <a:pPr algn="l" defTabSz="457200">
              <a:lnSpc>
                <a:spcPct val="100000"/>
              </a:lnSpc>
              <a:defRPr sz="3500">
                <a:solidFill>
                  <a:srgbClr val="0070C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rPr>
                <a:latin typeface="Latin Modern Sans 10 Bold"/>
                <a:ea typeface="Latin Modern Sans 10 Bold"/>
                <a:cs typeface="Latin Modern Sans 10 Bold"/>
                <a:sym typeface="Latin Modern Sans 10 Bold"/>
              </a:rPr>
              <a:t>Willie Nelson:  </a:t>
            </a:r>
            <a:r>
              <a:t>Well, this is sort of autobiographical, or practically 100 percent </a:t>
            </a:r>
          </a:p>
          <a:p>
            <a:pPr algn="l" defTabSz="457200">
              <a:lnSpc>
                <a:spcPct val="100000"/>
              </a:lnSpc>
              <a:defRPr sz="3500">
                <a:solidFill>
                  <a:srgbClr val="0070C0"/>
                </a:solidFill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defRPr>
            </a:pPr>
            <a:r>
              <a:t>                      autobiographical</a:t>
            </a:r>
            <a:r>
              <a:rPr sz="2700"/>
              <a:t>.</a:t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159" name="Excerpt from Fresh Ai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Excerpt from Fresh Air</a:t>
            </a:r>
          </a:p>
        </p:txBody>
      </p:sp>
      <p:pic>
        <p:nvPicPr>
          <p:cNvPr id="160" name="fresh_air_willie_nelson.wav" descr="fresh_air_willie_nelson.wav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359584" y="3584045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32" fill="hold"/>
                                        <p:tgtEl>
                                          <p:spTgt spid="1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0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0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IBM Watson in 20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IBM Watson in 2017</a:t>
            </a:r>
          </a:p>
        </p:txBody>
      </p:sp>
      <p:pic>
        <p:nvPicPr>
          <p:cNvPr id="293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8432" y="2544267"/>
            <a:ext cx="18029369" cy="9072472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ES2014c.Array1-01_excerpt_+20db.wav" descr="ES2014c.Array1-01_excerpt_+20db.wav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761567" y="673854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9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2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4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4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IBM Watson in 20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IBM Watson in 2021</a:t>
            </a:r>
          </a:p>
        </p:txBody>
      </p:sp>
      <p:pic>
        <p:nvPicPr>
          <p:cNvPr id="299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7700" y="2540000"/>
            <a:ext cx="18034001" cy="100574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0" name="ES2014c.Array1-01_excerpt_+20db.wav" descr="ES2014c.Array1-01_excerpt_+20db.wav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761567" y="673854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0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3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0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0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in 20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Google in 2021</a:t>
            </a:r>
          </a:p>
        </p:txBody>
      </p:sp>
      <p:pic>
        <p:nvPicPr>
          <p:cNvPr id="305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7700" y="2540000"/>
            <a:ext cx="18034001" cy="100574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6" name="ES2014c.Array1-01_excerpt_+20db.wav" descr="ES2014c.Array1-01_excerpt_+20db.wav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761567" y="6738540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0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3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6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6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Lessons learn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Lessons learned</a:t>
            </a:r>
          </a:p>
        </p:txBody>
      </p:sp>
      <p:sp>
        <p:nvSpPr>
          <p:cNvPr id="311" name="manual annotation at scale is not feasibl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955547" indent="-955547" defTabSz="2413955">
              <a:spcBef>
                <a:spcPts val="2300"/>
              </a:spcBef>
              <a:buClr>
                <a:srgbClr val="000000"/>
              </a:buClr>
              <a:buSzPct val="100000"/>
              <a:buAutoNum type="arabicPeriod" startAt="2"/>
              <a:defRPr sz="4356"/>
            </a:pPr>
            <a:r>
              <a:t>manual annotation at scale is not feasible</a:t>
            </a:r>
          </a:p>
          <a:p>
            <a:pPr marL="1081277" lvl="1" indent="-540638" defTabSz="2413955">
              <a:spcBef>
                <a:spcPts val="2300"/>
              </a:spcBef>
              <a:defRPr sz="4356"/>
            </a:pPr>
            <a:r>
              <a:t>domains that are hard for systems are also hard for humans; even with PhD knowledge of acoustic phonetics and ASR</a:t>
            </a:r>
          </a:p>
          <a:p>
            <a:pPr marL="1081277" lvl="1" indent="-540638" defTabSz="2413955">
              <a:spcBef>
                <a:spcPts val="2300"/>
              </a:spcBef>
              <a:defRPr sz="4356"/>
            </a:pPr>
            <a:r>
              <a:t>for SEEDLingS, real-time rates sometimes exceeded 31X</a:t>
            </a:r>
          </a:p>
          <a:p>
            <a:pPr marL="1081277" lvl="1" indent="-540638" defTabSz="2413955">
              <a:spcBef>
                <a:spcPts val="2300"/>
              </a:spcBef>
              <a:defRPr sz="4356"/>
            </a:pPr>
            <a:r>
              <a:t>much of this difficulty is driven by overlapped speech, which is hard for humans as well as machines</a:t>
            </a:r>
          </a:p>
          <a:p>
            <a:pPr marL="1081277" lvl="1" indent="-540638" defTabSz="2413955">
              <a:spcBef>
                <a:spcPts val="2300"/>
              </a:spcBef>
              <a:defRPr sz="4356"/>
            </a:pPr>
            <a:r>
              <a:t>annotation at scale requires "cheating"</a:t>
            </a:r>
          </a:p>
          <a:p>
            <a:pPr marL="1621916" lvl="2" indent="-540638" defTabSz="2413955">
              <a:spcBef>
                <a:spcPts val="2300"/>
              </a:spcBef>
              <a:defRPr sz="4356"/>
            </a:pPr>
            <a:r>
              <a:t>forced alignment using clean audio</a:t>
            </a:r>
          </a:p>
          <a:p>
            <a:pPr marL="1621916" lvl="2" indent="-540638" defTabSz="2413955">
              <a:spcBef>
                <a:spcPts val="2300"/>
              </a:spcBef>
              <a:defRPr sz="4356"/>
            </a:pPr>
            <a:r>
              <a:t>use multiple modalities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Lessons learn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Lessons learned</a:t>
            </a:r>
          </a:p>
        </p:txBody>
      </p:sp>
      <p:sp>
        <p:nvSpPr>
          <p:cNvPr id="314" name="diarization error rate may not be the right metric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878332" indent="-878332" defTabSz="2218888">
              <a:spcBef>
                <a:spcPts val="2100"/>
              </a:spcBef>
              <a:buClr>
                <a:srgbClr val="000000"/>
              </a:buClr>
              <a:buSzPct val="100000"/>
              <a:buAutoNum type="arabicPeriod" startAt="3"/>
              <a:defRPr sz="4004"/>
            </a:pPr>
            <a:r>
              <a:rPr dirty="0" err="1"/>
              <a:t>diarization</a:t>
            </a:r>
            <a:r>
              <a:rPr dirty="0"/>
              <a:t> error rate may not be the right metric</a:t>
            </a:r>
          </a:p>
          <a:p>
            <a:pPr marL="993902" lvl="1" indent="-496951" defTabSz="2218888">
              <a:spcBef>
                <a:spcPts val="2100"/>
              </a:spcBef>
              <a:defRPr sz="4004"/>
            </a:pPr>
            <a:r>
              <a:rPr dirty="0"/>
              <a:t>like word error rate (WER) it is simple, easy to compute, and generally applicable across domains</a:t>
            </a:r>
          </a:p>
          <a:p>
            <a:pPr marL="1490853" lvl="2" indent="-496951" defTabSz="2218888">
              <a:spcBef>
                <a:spcPts val="2100"/>
              </a:spcBef>
              <a:defRPr sz="4004"/>
            </a:pPr>
            <a:r>
              <a:rPr dirty="0"/>
              <a:t>readily lends itself to ranking and chart</a:t>
            </a:r>
            <a:r>
              <a:rPr lang="en-US" dirty="0"/>
              <a:t>ing</a:t>
            </a:r>
            <a:r>
              <a:rPr dirty="0"/>
              <a:t> progress over time</a:t>
            </a:r>
          </a:p>
          <a:p>
            <a:pPr marL="993902" lvl="1" indent="-496951" defTabSz="2218888">
              <a:spcBef>
                <a:spcPts val="2100"/>
              </a:spcBef>
              <a:defRPr sz="4004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dirty="0"/>
              <a:t>BUT, </a:t>
            </a:r>
            <a:r>
              <a:rPr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doesn't gracefully handle scoring</a:t>
            </a:r>
            <a:r>
              <a:rPr lang="en-US" dirty="0"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 of overlapped speech</a:t>
            </a:r>
            <a:endParaRPr dirty="0">
              <a:latin typeface="Latin Modern Sans 10 Regular"/>
              <a:ea typeface="Latin Modern Sans 10 Regular"/>
              <a:cs typeface="Latin Modern Sans 10 Regular"/>
              <a:sym typeface="Latin Modern Sans 10 Regular"/>
            </a:endParaRPr>
          </a:p>
          <a:p>
            <a:pPr marL="993902" lvl="1" indent="-496951" defTabSz="2218888">
              <a:spcBef>
                <a:spcPts val="2100"/>
              </a:spcBef>
              <a:defRPr sz="4004"/>
            </a:pPr>
            <a:r>
              <a:rPr dirty="0"/>
              <a:t>more importantly, it's not clear that improvements in DER correlate with improvements in real world </a:t>
            </a:r>
            <a:r>
              <a:rPr dirty="0" err="1"/>
              <a:t>diarization</a:t>
            </a:r>
            <a:r>
              <a:rPr dirty="0"/>
              <a:t> performance</a:t>
            </a:r>
          </a:p>
          <a:p>
            <a:pPr marL="993902" lvl="1" indent="-496951" defTabSz="2218888">
              <a:spcBef>
                <a:spcPts val="2100"/>
              </a:spcBef>
              <a:defRPr sz="4004"/>
            </a:pPr>
            <a:r>
              <a:rPr dirty="0"/>
              <a:t>should probably move to measuring impact of </a:t>
            </a:r>
            <a:r>
              <a:rPr dirty="0" err="1"/>
              <a:t>diarization</a:t>
            </a:r>
            <a:r>
              <a:rPr dirty="0"/>
              <a:t> for downstream tasks such as speech-to-text</a:t>
            </a:r>
          </a:p>
          <a:p>
            <a:pPr marL="1490853" lvl="2" indent="-496951" defTabSz="2218888">
              <a:spcBef>
                <a:spcPts val="2100"/>
              </a:spcBef>
              <a:defRPr sz="4004"/>
            </a:pPr>
            <a:r>
              <a:rPr dirty="0"/>
              <a:t>e.g., as CHiME-6 did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Lessons learn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Lessons learned</a:t>
            </a:r>
          </a:p>
        </p:txBody>
      </p:sp>
      <p:sp>
        <p:nvSpPr>
          <p:cNvPr id="317" name="interest (and money?) for continued work in this area is out there!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8076" indent="-608076" defTabSz="1536153">
              <a:spcBef>
                <a:spcPts val="1500"/>
              </a:spcBef>
              <a:buClr>
                <a:srgbClr val="000000"/>
              </a:buClr>
              <a:buSzPct val="100000"/>
              <a:buAutoNum type="arabicPeriod" startAt="4"/>
              <a:defRPr sz="2772"/>
            </a:pPr>
            <a:r>
              <a:t>interest (and money?) for continued work in this area is out there!</a:t>
            </a:r>
          </a:p>
          <a:p>
            <a:pPr marL="752094" lvl="1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/>
            </a:pPr>
            <a:r>
              <a:t>DIHARD submissions over time:</a:t>
            </a:r>
          </a:p>
          <a:p>
            <a:pPr marL="1360169" lvl="2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DIHARD I</a:t>
            </a:r>
            <a:r>
              <a: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: 13</a:t>
            </a:r>
          </a:p>
          <a:p>
            <a:pPr marL="1360169" lvl="2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DIHARD III: </a:t>
            </a:r>
            <a:r>
              <a: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21 teams (comprising 30 sites)</a:t>
            </a:r>
          </a:p>
          <a:p>
            <a:pPr marL="752094" lvl="1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/>
            </a:pPr>
            <a:r>
              <a:t>diarization is now included in multiple other challenges:</a:t>
            </a:r>
          </a:p>
          <a:p>
            <a:pPr marL="1360169" lvl="2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ChiME-6</a:t>
            </a:r>
            <a:r>
              <a: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  --  dinner parties (Track 2)</a:t>
            </a:r>
          </a:p>
          <a:p>
            <a:pPr marL="1968245" lvl="3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u="sng">
                <a:solidFill>
                  <a:schemeClr val="accent1">
                    <a:satOff val="2969"/>
                    <a:lumOff val="-11469"/>
                  </a:schemeClr>
                </a:solidFill>
                <a:hlinkClick r:id="rId2"/>
              </a:rPr>
              <a:t>https://chimechallenge.github.io/chime6/</a:t>
            </a:r>
            <a:endParaRPr>
              <a:latin typeface="Latin Modern Sans 10 Regular"/>
              <a:ea typeface="Latin Modern Sans 10 Regular"/>
              <a:cs typeface="Latin Modern Sans 10 Regular"/>
              <a:sym typeface="Latin Modern Sans 10 Regular"/>
            </a:endParaRPr>
          </a:p>
          <a:p>
            <a:pPr marL="1360169" lvl="2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Fearless Steps I &amp; II</a:t>
            </a:r>
            <a:r>
              <a: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  --  massively multichannel data from Apollo 11 mission</a:t>
            </a:r>
          </a:p>
          <a:p>
            <a:pPr marL="1968245" lvl="3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u="sng">
                <a:solidFill>
                  <a:schemeClr val="accent1">
                    <a:satOff val="2969"/>
                    <a:lumOff val="-11469"/>
                  </a:schemeClr>
                </a:solidFill>
                <a:hlinkClick r:id="rId3"/>
              </a:rPr>
              <a:t>https://fearless-steps.github.io/ChallengePhase2/index.html</a:t>
            </a:r>
            <a:endParaRPr>
              <a:latin typeface="Latin Modern Sans 10 Regular"/>
              <a:ea typeface="Latin Modern Sans 10 Regular"/>
              <a:cs typeface="Latin Modern Sans 10 Regular"/>
              <a:sym typeface="Latin Modern Sans 10 Regular"/>
            </a:endParaRPr>
          </a:p>
          <a:p>
            <a:pPr marL="1360169" lvl="2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VoxSRC-20</a:t>
            </a:r>
            <a:r>
              <a: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 --  multi-speaker YouTube videos</a:t>
            </a:r>
          </a:p>
          <a:p>
            <a:pPr marL="1968245" lvl="3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u="sng">
                <a:solidFill>
                  <a:schemeClr val="accent1">
                    <a:satOff val="2969"/>
                    <a:lumOff val="-11469"/>
                  </a:schemeClr>
                </a:solidFill>
                <a:hlinkClick r:id="rId4"/>
              </a:rPr>
              <a:t>https://www.robots.ox.ac.uk/~vgg/data/voxceleb/competition2020.html</a:t>
            </a:r>
            <a:endParaRPr>
              <a:latin typeface="Latin Modern Sans 10 Regular"/>
              <a:ea typeface="Latin Modern Sans 10 Regular"/>
              <a:cs typeface="Latin Modern Sans 10 Regular"/>
              <a:sym typeface="Latin Modern Sans 10 Regular"/>
            </a:endParaRPr>
          </a:p>
          <a:p>
            <a:pPr marL="1360169" lvl="2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Iberspeech</a:t>
            </a:r>
            <a:r>
              <a:rPr>
                <a:latin typeface="Latin Modern Sans 10 Regular"/>
                <a:ea typeface="Latin Modern Sans 10 Regular"/>
                <a:cs typeface="Latin Modern Sans 10 Regular"/>
                <a:sym typeface="Latin Modern Sans 10 Regular"/>
              </a:rPr>
              <a:t>  --  diarization of television broadcasts and longitudinal diarization</a:t>
            </a:r>
          </a:p>
          <a:p>
            <a:pPr marL="1968245" lvl="3" indent="-144018" defTabSz="1536153">
              <a:spcBef>
                <a:spcPts val="1500"/>
              </a:spcBef>
              <a:buClr>
                <a:srgbClr val="000000"/>
              </a:buClr>
              <a:buSzPct val="100000"/>
              <a:defRPr sz="2772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rPr u="sng">
                <a:solidFill>
                  <a:schemeClr val="accent1">
                    <a:satOff val="2969"/>
                    <a:lumOff val="-11469"/>
                  </a:schemeClr>
                </a:solidFill>
                <a:hlinkClick r:id="rId5"/>
              </a:rPr>
              <a:t>http://catedrartve.unizar.es/albayzin2020.html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Future pla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Future plans</a:t>
            </a:r>
          </a:p>
        </p:txBody>
      </p:sp>
      <p:sp>
        <p:nvSpPr>
          <p:cNvPr id="320" name="no DIHARD IV in 202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no DIHARD IV in 2021</a:t>
            </a:r>
          </a:p>
          <a:p>
            <a:r>
              <a:rPr dirty="0"/>
              <a:t>using 2021 to deal with accumulated technical debt and produce retrospective analysis</a:t>
            </a:r>
          </a:p>
          <a:p>
            <a:r>
              <a:rPr dirty="0"/>
              <a:t>DIHARD will return in 2022 with a new dataset and task specification negotiated jointly with the community</a:t>
            </a:r>
          </a:p>
          <a:p>
            <a:r>
              <a:rPr dirty="0"/>
              <a:t>for updates, sign up to the mailing list:</a:t>
            </a:r>
          </a:p>
          <a:p>
            <a: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LM Sans 10"/>
                <a:ea typeface="LM Sans 10"/>
                <a:cs typeface="LM Sans 10"/>
                <a:sym typeface="Latin Modern Sans 10 Oblique"/>
              </a:defRPr>
            </a:pPr>
            <a:endParaRPr dirty="0"/>
          </a:p>
          <a:p>
            <a:pPr marL="0" lvl="4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LM Sans 10"/>
                <a:ea typeface="LM Sans 10"/>
                <a:cs typeface="LM Sans 10"/>
                <a:sym typeface="Latin Modern Sans 10 Oblique"/>
              </a:defRPr>
            </a:pPr>
            <a:r>
              <a:rPr i="1" dirty="0" err="1"/>
              <a:t>dihardchallenge@ldc.upenn.edu</a:t>
            </a:r>
            <a:endParaRPr i="1"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Why does diarization matter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does diarization matter?</a:t>
            </a:r>
          </a:p>
        </p:txBody>
      </p:sp>
      <p:sp>
        <p:nvSpPr>
          <p:cNvPr id="165" name="preprocessing step for automatic speech recogni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preprocessing step for automatic speech recognition</a:t>
            </a:r>
          </a:p>
          <a:p>
            <a:pPr lvl="2"/>
            <a:r>
              <a:t>identify overlap regions for special handling</a:t>
            </a:r>
          </a:p>
          <a:p>
            <a:pPr lvl="2"/>
            <a:r>
              <a:t>enable speaker adaptive acoustic modeling (e.g., see work from 1990s)</a:t>
            </a:r>
          </a:p>
          <a:p>
            <a:r>
              <a:t>make ASR output more useful for humans and downstream tasks (e.g., summarization, parsing, machine translation)</a:t>
            </a:r>
          </a:p>
          <a:p>
            <a:pPr lvl="1"/>
            <a:r>
              <a:t>motivation behind NIST Rich Transcription evaluations</a:t>
            </a:r>
          </a:p>
          <a:p>
            <a:r>
              <a:t>to enable automatic extraction of purely phonetic parameters such as distribution of pitch or speech/non-speech durations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8591" y="3513870"/>
            <a:ext cx="12034692" cy="9474118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Nevler et al. (2017). &quot;Automatic measurement of prosody in behavioral variant FTD.&quot;"/>
          <p:cNvSpPr txBox="1"/>
          <p:nvPr/>
        </p:nvSpPr>
        <p:spPr>
          <a:xfrm>
            <a:off x="5610000" y="2928712"/>
            <a:ext cx="742787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>
                <a:latin typeface="LM Sans 10"/>
                <a:ea typeface="LM Sans 10"/>
                <a:cs typeface="LM Sans 10"/>
                <a:sym typeface="Latin Modern Sans 10 Oblique"/>
              </a:defRPr>
            </a:lvl1pPr>
          </a:lstStyle>
          <a:p>
            <a:r>
              <a:t>Nevler et al. (2017). "Automatic measurement of prosody in behavioral variant FTD."</a:t>
            </a:r>
          </a:p>
        </p:txBody>
      </p:sp>
      <p:sp>
        <p:nvSpPr>
          <p:cNvPr id="171" name="Why does diarization matter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does diarization matter?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arish-Morris et al. (2016). &quot;Exploring autism spectrum disorders using HLT.&quot;"/>
          <p:cNvSpPr txBox="1"/>
          <p:nvPr/>
        </p:nvSpPr>
        <p:spPr>
          <a:xfrm>
            <a:off x="4068423" y="3295649"/>
            <a:ext cx="6751829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>
                <a:latin typeface="LM Sans 10"/>
                <a:ea typeface="LM Sans 10"/>
                <a:cs typeface="LM Sans 10"/>
                <a:sym typeface="Latin Modern Sans 10 Oblique"/>
              </a:defRPr>
            </a:lvl1pPr>
          </a:lstStyle>
          <a:p>
            <a:r>
              <a:t>Parish-Morris et al. (2016). "Exploring autism spectrum disorders using HLT."</a:t>
            </a:r>
          </a:p>
        </p:txBody>
      </p:sp>
      <p:sp>
        <p:nvSpPr>
          <p:cNvPr id="176" name="Why does diarization matter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does diarization matter?</a:t>
            </a:r>
          </a:p>
        </p:txBody>
      </p:sp>
      <p:pic>
        <p:nvPicPr>
          <p:cNvPr id="17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047" y="3673645"/>
            <a:ext cx="18312767" cy="77501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A brief history of diarization resear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8700"/>
            </a:lvl1pPr>
          </a:lstStyle>
          <a:p>
            <a:r>
              <a:t>A brief history of diarization research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re-200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Pre-2000</a:t>
            </a:r>
          </a:p>
        </p:txBody>
      </p:sp>
      <p:sp>
        <p:nvSpPr>
          <p:cNvPr id="184" name="early systems focused on isolating air traffic controllers from pilots in NIST Air Traffic Controller corpus; e.g.,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early systems focused on isolating air traffic controllers from pilots in NIST Air Traffic Controller corpus; e.g.,</a:t>
            </a:r>
          </a:p>
          <a:p>
            <a:pPr lvl="2">
              <a:defRPr sz="2400">
                <a:latin typeface="LM Sans 10"/>
                <a:ea typeface="LM Sans 10"/>
                <a:cs typeface="LM Sans 10"/>
                <a:sym typeface="Latin Modern Sans 10 Oblique"/>
              </a:defRPr>
            </a:pPr>
            <a:r>
              <a:t>Gish, H., Siu, M.H., and Rohlicek, R. (1991). “Segregation of speakers for speech recognition and speaker identification”</a:t>
            </a:r>
          </a:p>
          <a:p>
            <a:pPr lvl="2">
              <a:defRPr sz="2400">
                <a:latin typeface="LM Sans 10"/>
                <a:ea typeface="LM Sans 10"/>
                <a:cs typeface="LM Sans 10"/>
                <a:sym typeface="Latin Modern Sans 10 Oblique"/>
              </a:defRPr>
            </a:pPr>
            <a:r>
              <a:t>Siu, Man-Hung, Yu, G., and Gish, H. (1992). “An unsupervised, sequential learning algorithm for the segmentation of speech waveforms with multiple speakers.”</a:t>
            </a:r>
          </a:p>
          <a:p>
            <a:r>
              <a:t>or segmenting speakers in broadcast news (HUB-4) for purposes of speaker-adaptive modeling</a:t>
            </a:r>
          </a:p>
          <a:p>
            <a:pPr marL="1390072" lvl="2" indent="-297872"/>
            <a:r>
              <a:rPr sz="2400">
                <a:latin typeface="LM Sans 10"/>
                <a:ea typeface="LM Sans 10"/>
                <a:cs typeface="LM Sans 10"/>
                <a:sym typeface="Latin Modern Sans 10 Oblique"/>
              </a:rPr>
              <a:t>Chen, S.S. and Gopalakrishnan, P.S. (1998). “Speaker, environment, and channel change detection and clustering via the Bayesian Information Criterion.”</a:t>
            </a:r>
            <a:br/>
            <a:r>
              <a:t>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re-200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Pre-2000</a:t>
            </a:r>
          </a:p>
        </p:txBody>
      </p:sp>
      <p:sp>
        <p:nvSpPr>
          <p:cNvPr id="187" name="typical system had three stages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6951" indent="-496951" defTabSz="2218888">
              <a:spcBef>
                <a:spcPts val="2100"/>
              </a:spcBef>
              <a:defRPr sz="4004"/>
            </a:pPr>
            <a:r>
              <a:t>typical system had three stages:</a:t>
            </a:r>
          </a:p>
          <a:p>
            <a:pPr marL="993902" lvl="1" indent="-496951" defTabSz="2218888">
              <a:spcBef>
                <a:spcPts val="2100"/>
              </a:spcBef>
              <a:defRPr sz="4004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speech activity detection (SAD)</a:t>
            </a:r>
          </a:p>
          <a:p>
            <a:pPr marL="1490853" lvl="2" indent="-496951" defTabSz="2218888">
              <a:spcBef>
                <a:spcPts val="2100"/>
              </a:spcBef>
              <a:defRPr sz="4004"/>
            </a:pPr>
            <a:r>
              <a:t>energy-based thresholding</a:t>
            </a:r>
          </a:p>
          <a:p>
            <a:pPr marL="993902" lvl="1" indent="-496951" defTabSz="2218888">
              <a:spcBef>
                <a:spcPts val="2100"/>
              </a:spcBef>
              <a:defRPr sz="4004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changepoint detection</a:t>
            </a:r>
          </a:p>
          <a:p>
            <a:pPr marL="1490853" lvl="2" indent="-496951" defTabSz="2218888">
              <a:spcBef>
                <a:spcPts val="2100"/>
              </a:spcBef>
              <a:defRPr sz="4004"/>
            </a:pPr>
            <a:r>
              <a:t>split speech segments when speaker changes</a:t>
            </a:r>
          </a:p>
          <a:p>
            <a:pPr marL="1490853" lvl="2" indent="-496951" defTabSz="2218888">
              <a:spcBef>
                <a:spcPts val="2100"/>
              </a:spcBef>
              <a:defRPr sz="4004"/>
            </a:pPr>
            <a:r>
              <a:t>distance metric based on Bayesian information criterion (BIC)</a:t>
            </a:r>
          </a:p>
          <a:p>
            <a:pPr marL="993902" lvl="1" indent="-496951" defTabSz="2218888">
              <a:spcBef>
                <a:spcPts val="2100"/>
              </a:spcBef>
              <a:defRPr sz="4004">
                <a:latin typeface="Latin Modern Sans 10 Bold"/>
                <a:ea typeface="Latin Modern Sans 10 Bold"/>
                <a:cs typeface="Latin Modern Sans 10 Bold"/>
                <a:sym typeface="Latin Modern Sans 10 Bold"/>
              </a:defRPr>
            </a:pPr>
            <a:r>
              <a:t>clustering</a:t>
            </a:r>
          </a:p>
          <a:p>
            <a:pPr marL="1490853" lvl="2" indent="-496951" defTabSz="2218888">
              <a:spcBef>
                <a:spcPts val="2100"/>
              </a:spcBef>
              <a:defRPr sz="4004"/>
            </a:pPr>
            <a:r>
              <a:t>agglomerative hierarchical clustering (AHC)</a:t>
            </a:r>
          </a:p>
          <a:p>
            <a:pPr marL="1490853" lvl="2" indent="-496951" defTabSz="2218888">
              <a:spcBef>
                <a:spcPts val="2100"/>
              </a:spcBef>
              <a:defRPr sz="4004"/>
            </a:pPr>
            <a:r>
              <a:t>Generalized Likelihood Ratio (GLR) distance metric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1735</Words>
  <Application>Microsoft Macintosh PowerPoint</Application>
  <PresentationFormat>Custom</PresentationFormat>
  <Paragraphs>238</Paragraphs>
  <Slides>36</Slides>
  <Notes>20</Notes>
  <HiddenSlides>0</HiddenSlides>
  <MMClips>19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9" baseType="lpstr">
      <vt:lpstr>Canela Bold</vt:lpstr>
      <vt:lpstr>Canela Deck Regular</vt:lpstr>
      <vt:lpstr>Canela Regular</vt:lpstr>
      <vt:lpstr>Canela Text Bold</vt:lpstr>
      <vt:lpstr>Canela Text Regular</vt:lpstr>
      <vt:lpstr>Graphik</vt:lpstr>
      <vt:lpstr>Graphik-Medium</vt:lpstr>
      <vt:lpstr>Graphik-SemiboldItalic</vt:lpstr>
      <vt:lpstr>Helvetica Neue</vt:lpstr>
      <vt:lpstr>Latin Modern Sans 10 Bold</vt:lpstr>
      <vt:lpstr>Latin Modern Sans 10 Regular</vt:lpstr>
      <vt:lpstr>LM Sans 10</vt:lpstr>
      <vt:lpstr>23_ClassicWhite</vt:lpstr>
      <vt:lpstr>Benchmarking for diarization: Lessons from the DIHARD evaluation series  </vt:lpstr>
      <vt:lpstr>What is diarization?</vt:lpstr>
      <vt:lpstr>Excerpt from Fresh Air</vt:lpstr>
      <vt:lpstr>Why does diarization matter?</vt:lpstr>
      <vt:lpstr>Why does diarization matter?</vt:lpstr>
      <vt:lpstr>Why does diarization matter?</vt:lpstr>
      <vt:lpstr>A brief history of diarization research</vt:lpstr>
      <vt:lpstr>Pre-2000</vt:lpstr>
      <vt:lpstr>Pre-2000</vt:lpstr>
      <vt:lpstr>2002-2009  -- NIST Rich Transcription (RT) Series</vt:lpstr>
      <vt:lpstr>2002-2009  -- NIST Rich Transcription (RT) Series</vt:lpstr>
      <vt:lpstr>2009-2017  --  Wilderness Years</vt:lpstr>
      <vt:lpstr>2009-2017  --  Wilderness Years</vt:lpstr>
      <vt:lpstr>IBM Watson in 2017</vt:lpstr>
      <vt:lpstr>DIHARD</vt:lpstr>
      <vt:lpstr>Overview</vt:lpstr>
      <vt:lpstr>History of DIHARD</vt:lpstr>
      <vt:lpstr>DIHARD Task</vt:lpstr>
      <vt:lpstr>Diarization Error Rate (DER)</vt:lpstr>
      <vt:lpstr>Datasets</vt:lpstr>
      <vt:lpstr>DIHARD Domains</vt:lpstr>
      <vt:lpstr>DER has decreased over time</vt:lpstr>
      <vt:lpstr>Track 1: Improvement by domain</vt:lpstr>
      <vt:lpstr>Track 2: Improvement by domain</vt:lpstr>
      <vt:lpstr>DIHARD III: DER by domain</vt:lpstr>
      <vt:lpstr>Modular diarization architecture</vt:lpstr>
      <vt:lpstr>End-to-end diarization</vt:lpstr>
      <vt:lpstr>Looking forward</vt:lpstr>
      <vt:lpstr>Lessons learned</vt:lpstr>
      <vt:lpstr>IBM Watson in 2017</vt:lpstr>
      <vt:lpstr>IBM Watson in 2021</vt:lpstr>
      <vt:lpstr>Google in 2021</vt:lpstr>
      <vt:lpstr>Lessons learned</vt:lpstr>
      <vt:lpstr>Lessons learned</vt:lpstr>
      <vt:lpstr>Lessons learned</vt:lpstr>
      <vt:lpstr>Future plans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Benchmarking for diarization: Lessons from the DIHARD evaluation series  </dc:title>
  <cp:lastModifiedBy>Ryant, Neville G.</cp:lastModifiedBy>
  <cp:revision>15</cp:revision>
  <dcterms:modified xsi:type="dcterms:W3CDTF">2021-08-04T01:44:24Z</dcterms:modified>
</cp:coreProperties>
</file>